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0" r:id="rId2"/>
    <p:sldMasterId id="2147483672" r:id="rId3"/>
  </p:sldMasterIdLst>
  <p:notesMasterIdLst>
    <p:notesMasterId r:id="rId5"/>
  </p:notesMasterIdLst>
  <p:sldIdLst>
    <p:sldId id="256" r:id="rId4"/>
  </p:sldIdLst>
  <p:sldSz cx="32918400" cy="43891200"/>
  <p:notesSz cx="6858000" cy="9144000"/>
  <p:defaultTextStyle>
    <a:defPPr>
      <a:defRPr lang="en-US"/>
    </a:defPPr>
    <a:lvl1pPr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1pPr>
    <a:lvl2pPr marL="4572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2pPr>
    <a:lvl3pPr marL="9144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3pPr>
    <a:lvl4pPr marL="13716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4pPr>
    <a:lvl5pPr marL="1828800" algn="l" rtl="0" eaLnBrk="0" fontAlgn="base" hangingPunct="0">
      <a:spcBef>
        <a:spcPct val="0"/>
      </a:spcBef>
      <a:spcAft>
        <a:spcPct val="0"/>
      </a:spcAft>
      <a:defRPr sz="2900" kern="1200">
        <a:solidFill>
          <a:schemeClr val="tx1"/>
        </a:solidFill>
        <a:latin typeface="Arial Narrow" panose="020B0606020202030204" pitchFamily="34" charset="0"/>
        <a:ea typeface="+mn-ea"/>
        <a:cs typeface="+mn-cs"/>
      </a:defRPr>
    </a:lvl5pPr>
    <a:lvl6pPr marL="2286000" algn="l" defTabSz="914400" rtl="0" eaLnBrk="1" latinLnBrk="0" hangingPunct="1">
      <a:defRPr sz="2900" kern="1200">
        <a:solidFill>
          <a:schemeClr val="tx1"/>
        </a:solidFill>
        <a:latin typeface="Arial Narrow" panose="020B0606020202030204" pitchFamily="34" charset="0"/>
        <a:ea typeface="+mn-ea"/>
        <a:cs typeface="+mn-cs"/>
      </a:defRPr>
    </a:lvl6pPr>
    <a:lvl7pPr marL="2743200" algn="l" defTabSz="914400" rtl="0" eaLnBrk="1" latinLnBrk="0" hangingPunct="1">
      <a:defRPr sz="2900" kern="1200">
        <a:solidFill>
          <a:schemeClr val="tx1"/>
        </a:solidFill>
        <a:latin typeface="Arial Narrow" panose="020B0606020202030204" pitchFamily="34" charset="0"/>
        <a:ea typeface="+mn-ea"/>
        <a:cs typeface="+mn-cs"/>
      </a:defRPr>
    </a:lvl7pPr>
    <a:lvl8pPr marL="3200400" algn="l" defTabSz="914400" rtl="0" eaLnBrk="1" latinLnBrk="0" hangingPunct="1">
      <a:defRPr sz="2900" kern="1200">
        <a:solidFill>
          <a:schemeClr val="tx1"/>
        </a:solidFill>
        <a:latin typeface="Arial Narrow" panose="020B0606020202030204" pitchFamily="34" charset="0"/>
        <a:ea typeface="+mn-ea"/>
        <a:cs typeface="+mn-cs"/>
      </a:defRPr>
    </a:lvl8pPr>
    <a:lvl9pPr marL="3657600" algn="l" defTabSz="914400" rtl="0" eaLnBrk="1" latinLnBrk="0" hangingPunct="1">
      <a:defRPr sz="2900" kern="1200">
        <a:solidFill>
          <a:schemeClr val="tx1"/>
        </a:solidFill>
        <a:latin typeface="Arial Narrow" panose="020B0606020202030204" pitchFamily="34" charset="0"/>
        <a:ea typeface="+mn-ea"/>
        <a:cs typeface="+mn-cs"/>
      </a:defRPr>
    </a:lvl9pPr>
  </p:defaultTextStyle>
  <p:extLst>
    <p:ext uri="{EFAFB233-063F-42B5-8137-9DF3F51BA10A}">
      <p15:sldGuideLst xmlns:p15="http://schemas.microsoft.com/office/powerpoint/2012/main">
        <p15:guide id="1" orient="horz" pos="4721">
          <p15:clr>
            <a:srgbClr val="A4A3A4"/>
          </p15:clr>
        </p15:guide>
        <p15:guide id="2" orient="horz" pos="27063">
          <p15:clr>
            <a:srgbClr val="A4A3A4"/>
          </p15:clr>
        </p15:guide>
        <p15:guide id="3" pos="330">
          <p15:clr>
            <a:srgbClr val="A4A3A4"/>
          </p15:clr>
        </p15:guide>
        <p15:guide id="4" pos="5042">
          <p15:clr>
            <a:srgbClr val="A4A3A4"/>
          </p15:clr>
        </p15:guide>
        <p15:guide id="5" pos="5478">
          <p15:clr>
            <a:srgbClr val="A4A3A4"/>
          </p15:clr>
        </p15:guide>
        <p15:guide id="6" pos="10136">
          <p15:clr>
            <a:srgbClr val="A4A3A4"/>
          </p15:clr>
        </p15:guide>
        <p15:guide id="7" pos="10508">
          <p15:clr>
            <a:srgbClr val="A4A3A4"/>
          </p15:clr>
        </p15:guide>
        <p15:guide id="8" pos="15198">
          <p15:clr>
            <a:srgbClr val="A4A3A4"/>
          </p15:clr>
        </p15:guide>
        <p15:guide id="9" pos="15592">
          <p15:clr>
            <a:srgbClr val="A4A3A4"/>
          </p15:clr>
        </p15:guide>
        <p15:guide id="10" pos="20339">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HP Authorized Customer" initials="" lastIdx="3"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339933"/>
    <a:srgbClr val="000099"/>
    <a:srgbClr val="00682F"/>
    <a:srgbClr val="007635"/>
    <a:srgbClr val="004C22"/>
    <a:srgbClr val="006666"/>
    <a:srgbClr val="F8F8F8"/>
    <a:srgbClr val="3399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94280" autoAdjust="0"/>
  </p:normalViewPr>
  <p:slideViewPr>
    <p:cSldViewPr snapToGrid="0" snapToObjects="1">
      <p:cViewPr varScale="1">
        <p:scale>
          <a:sx n="10" d="100"/>
          <a:sy n="10" d="100"/>
        </p:scale>
        <p:origin x="2676" y="168"/>
      </p:cViewPr>
      <p:guideLst>
        <p:guide orient="horz" pos="4721"/>
        <p:guide orient="horz" pos="27063"/>
        <p:guide pos="330"/>
        <p:guide pos="5042"/>
        <p:guide pos="5478"/>
        <p:guide pos="10136"/>
        <p:guide pos="10508"/>
        <p:guide pos="15198"/>
        <p:guide pos="15592"/>
        <p:guide pos="20339"/>
      </p:guideLst>
    </p:cSldViewPr>
  </p:slideViewPr>
  <p:notesTextViewPr>
    <p:cViewPr>
      <p:scale>
        <a:sx n="100" d="100"/>
        <a:sy n="100" d="100"/>
      </p:scale>
      <p:origin x="0" y="0"/>
    </p:cViewPr>
  </p:notesTextViewPr>
  <p:sorterViewPr>
    <p:cViewPr>
      <p:scale>
        <a:sx n="66" d="100"/>
        <a:sy n="66" d="100"/>
      </p:scale>
      <p:origin x="0" y="210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openxmlformats.org/officeDocument/2006/relationships/oleObject" Target="file:///F:\Senior%20Project\3rd%20Term\Theisis%20Final%20Term\Excel%20Graphs\Comparison%20of%20sustainable%20microgrid%20cases.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F:\Senior%20Project\3rd%20Term\Theisis%20Final%20Term\Excel%20Graphs\Load%20profile%20for%20summer%20and%20Winter.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F:\Senior%20Project\3rd%20Term\Theisis%20Final%20Term\Excel%20Graphs\Cost%20Component.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F:\Senior%20Project\3rd%20Term\Theisis%20Final%20Term\Excel%20Graphs\Share%20of%20energy%20(Case%201).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F:\Senior%20Project\3rd%20Term\Theisis%20Final%20Term\Excel%20Graphs\Percentage%20of%20Net%20Present%20Cost.xlsx" TargetMode="External"/><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dirty="0">
                <a:solidFill>
                  <a:schemeClr val="tx1"/>
                </a:solidFill>
              </a:rPr>
              <a:t>Comparison of</a:t>
            </a:r>
            <a:r>
              <a:rPr lang="en-US" baseline="0" dirty="0">
                <a:solidFill>
                  <a:schemeClr val="tx1"/>
                </a:solidFill>
              </a:rPr>
              <a:t> sustainable microgrid cases</a:t>
            </a:r>
            <a:endParaRPr lang="en-US" dirty="0">
              <a:solidFill>
                <a:schemeClr val="tx1"/>
              </a:solidFill>
            </a:endParaRP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Economic Priority</c:v>
                </c:pt>
              </c:strCache>
            </c:strRef>
          </c:tx>
          <c:spPr>
            <a:solidFill>
              <a:srgbClr val="C00000"/>
            </a:solidFill>
            <a:ln>
              <a:noFill/>
            </a:ln>
            <a:effectLst/>
          </c:spPr>
          <c:invertIfNegative val="0"/>
          <c:cat>
            <c:strRef>
              <c:f>Sheet1!$A$2:$A$7</c:f>
              <c:strCache>
                <c:ptCount val="6"/>
                <c:pt idx="0">
                  <c:v>Case-1</c:v>
                </c:pt>
                <c:pt idx="1">
                  <c:v>Case-2</c:v>
                </c:pt>
                <c:pt idx="2">
                  <c:v>Case-3</c:v>
                </c:pt>
                <c:pt idx="3">
                  <c:v>Case-4</c:v>
                </c:pt>
                <c:pt idx="4">
                  <c:v>Case-5</c:v>
                </c:pt>
                <c:pt idx="5">
                  <c:v>Case-6</c:v>
                </c:pt>
              </c:strCache>
            </c:strRef>
          </c:cat>
          <c:val>
            <c:numRef>
              <c:f>Sheet1!$B$2:$B$7</c:f>
              <c:numCache>
                <c:formatCode>General</c:formatCode>
                <c:ptCount val="6"/>
                <c:pt idx="0">
                  <c:v>0.20499999999999999</c:v>
                </c:pt>
                <c:pt idx="1">
                  <c:v>0.17299999999999999</c:v>
                </c:pt>
                <c:pt idx="2">
                  <c:v>0.255</c:v>
                </c:pt>
                <c:pt idx="3">
                  <c:v>0.13900000000000001</c:v>
                </c:pt>
                <c:pt idx="4">
                  <c:v>3.7999999999999999E-2</c:v>
                </c:pt>
                <c:pt idx="5">
                  <c:v>0.127</c:v>
                </c:pt>
              </c:numCache>
            </c:numRef>
          </c:val>
          <c:extLst>
            <c:ext xmlns:c16="http://schemas.microsoft.com/office/drawing/2014/chart" uri="{C3380CC4-5D6E-409C-BE32-E72D297353CC}">
              <c16:uniqueId val="{00000000-4608-46E5-BD3A-3B038088C3A7}"/>
            </c:ext>
          </c:extLst>
        </c:ser>
        <c:ser>
          <c:idx val="1"/>
          <c:order val="1"/>
          <c:tx>
            <c:strRef>
              <c:f>Sheet1!$C$1</c:f>
              <c:strCache>
                <c:ptCount val="1"/>
                <c:pt idx="0">
                  <c:v>Environmental Priority</c:v>
                </c:pt>
              </c:strCache>
            </c:strRef>
          </c:tx>
          <c:spPr>
            <a:solidFill>
              <a:schemeClr val="accent2"/>
            </a:solidFill>
            <a:ln>
              <a:noFill/>
            </a:ln>
            <a:effectLst/>
          </c:spPr>
          <c:invertIfNegative val="0"/>
          <c:cat>
            <c:strRef>
              <c:f>Sheet1!$A$2:$A$7</c:f>
              <c:strCache>
                <c:ptCount val="6"/>
                <c:pt idx="0">
                  <c:v>Case-1</c:v>
                </c:pt>
                <c:pt idx="1">
                  <c:v>Case-2</c:v>
                </c:pt>
                <c:pt idx="2">
                  <c:v>Case-3</c:v>
                </c:pt>
                <c:pt idx="3">
                  <c:v>Case-4</c:v>
                </c:pt>
                <c:pt idx="4">
                  <c:v>Case-5</c:v>
                </c:pt>
                <c:pt idx="5">
                  <c:v>Case-6</c:v>
                </c:pt>
              </c:strCache>
            </c:strRef>
          </c:cat>
          <c:val>
            <c:numRef>
              <c:f>Sheet1!$C$2:$C$7</c:f>
              <c:numCache>
                <c:formatCode>General</c:formatCode>
                <c:ptCount val="6"/>
                <c:pt idx="0">
                  <c:v>0.21</c:v>
                </c:pt>
                <c:pt idx="1">
                  <c:v>0.20200000000000001</c:v>
                </c:pt>
                <c:pt idx="2">
                  <c:v>0.127</c:v>
                </c:pt>
                <c:pt idx="3">
                  <c:v>0.22600000000000001</c:v>
                </c:pt>
                <c:pt idx="4">
                  <c:v>0.22700000000000001</c:v>
                </c:pt>
                <c:pt idx="5">
                  <c:v>7.4999999999999997E-2</c:v>
                </c:pt>
              </c:numCache>
            </c:numRef>
          </c:val>
          <c:extLst>
            <c:ext xmlns:c16="http://schemas.microsoft.com/office/drawing/2014/chart" uri="{C3380CC4-5D6E-409C-BE32-E72D297353CC}">
              <c16:uniqueId val="{00000001-4608-46E5-BD3A-3B038088C3A7}"/>
            </c:ext>
          </c:extLst>
        </c:ser>
        <c:ser>
          <c:idx val="2"/>
          <c:order val="2"/>
          <c:tx>
            <c:strRef>
              <c:f>Sheet1!$D$1</c:f>
              <c:strCache>
                <c:ptCount val="1"/>
                <c:pt idx="0">
                  <c:v>Technical Priority</c:v>
                </c:pt>
              </c:strCache>
            </c:strRef>
          </c:tx>
          <c:spPr>
            <a:solidFill>
              <a:schemeClr val="accent3"/>
            </a:solidFill>
            <a:ln>
              <a:noFill/>
            </a:ln>
            <a:effectLst/>
          </c:spPr>
          <c:invertIfNegative val="0"/>
          <c:cat>
            <c:strRef>
              <c:f>Sheet1!$A$2:$A$7</c:f>
              <c:strCache>
                <c:ptCount val="6"/>
                <c:pt idx="0">
                  <c:v>Case-1</c:v>
                </c:pt>
                <c:pt idx="1">
                  <c:v>Case-2</c:v>
                </c:pt>
                <c:pt idx="2">
                  <c:v>Case-3</c:v>
                </c:pt>
                <c:pt idx="3">
                  <c:v>Case-4</c:v>
                </c:pt>
                <c:pt idx="4">
                  <c:v>Case-5</c:v>
                </c:pt>
                <c:pt idx="5">
                  <c:v>Case-6</c:v>
                </c:pt>
              </c:strCache>
            </c:strRef>
          </c:cat>
          <c:val>
            <c:numRef>
              <c:f>Sheet1!$D$2:$D$7</c:f>
              <c:numCache>
                <c:formatCode>General</c:formatCode>
                <c:ptCount val="6"/>
                <c:pt idx="0">
                  <c:v>0.218</c:v>
                </c:pt>
                <c:pt idx="1">
                  <c:v>0.151</c:v>
                </c:pt>
                <c:pt idx="2">
                  <c:v>0.21099999999999999</c:v>
                </c:pt>
                <c:pt idx="3">
                  <c:v>0.11899999999999999</c:v>
                </c:pt>
                <c:pt idx="4">
                  <c:v>9.9000000000000005E-2</c:v>
                </c:pt>
                <c:pt idx="5">
                  <c:v>0.2</c:v>
                </c:pt>
              </c:numCache>
            </c:numRef>
          </c:val>
          <c:extLst>
            <c:ext xmlns:c16="http://schemas.microsoft.com/office/drawing/2014/chart" uri="{C3380CC4-5D6E-409C-BE32-E72D297353CC}">
              <c16:uniqueId val="{00000002-4608-46E5-BD3A-3B038088C3A7}"/>
            </c:ext>
          </c:extLst>
        </c:ser>
        <c:ser>
          <c:idx val="3"/>
          <c:order val="3"/>
          <c:tx>
            <c:strRef>
              <c:f>Sheet1!$E$1</c:f>
              <c:strCache>
                <c:ptCount val="1"/>
                <c:pt idx="0">
                  <c:v>Social Priority</c:v>
                </c:pt>
              </c:strCache>
            </c:strRef>
          </c:tx>
          <c:spPr>
            <a:solidFill>
              <a:schemeClr val="accent4"/>
            </a:solidFill>
            <a:ln>
              <a:noFill/>
            </a:ln>
            <a:effectLst/>
          </c:spPr>
          <c:invertIfNegative val="0"/>
          <c:cat>
            <c:strRef>
              <c:f>Sheet1!$A$2:$A$7</c:f>
              <c:strCache>
                <c:ptCount val="6"/>
                <c:pt idx="0">
                  <c:v>Case-1</c:v>
                </c:pt>
                <c:pt idx="1">
                  <c:v>Case-2</c:v>
                </c:pt>
                <c:pt idx="2">
                  <c:v>Case-3</c:v>
                </c:pt>
                <c:pt idx="3">
                  <c:v>Case-4</c:v>
                </c:pt>
                <c:pt idx="4">
                  <c:v>Case-5</c:v>
                </c:pt>
                <c:pt idx="5">
                  <c:v>Case-6</c:v>
                </c:pt>
              </c:strCache>
            </c:strRef>
          </c:cat>
          <c:val>
            <c:numRef>
              <c:f>Sheet1!$E$2:$E$7</c:f>
              <c:numCache>
                <c:formatCode>General</c:formatCode>
                <c:ptCount val="6"/>
                <c:pt idx="0">
                  <c:v>0.3</c:v>
                </c:pt>
                <c:pt idx="1">
                  <c:v>0.24199999999999999</c:v>
                </c:pt>
                <c:pt idx="2">
                  <c:v>0.252</c:v>
                </c:pt>
                <c:pt idx="3">
                  <c:v>0.26100000000000001</c:v>
                </c:pt>
                <c:pt idx="4">
                  <c:v>0.20100000000000001</c:v>
                </c:pt>
                <c:pt idx="5">
                  <c:v>0</c:v>
                </c:pt>
              </c:numCache>
            </c:numRef>
          </c:val>
          <c:extLst>
            <c:ext xmlns:c16="http://schemas.microsoft.com/office/drawing/2014/chart" uri="{C3380CC4-5D6E-409C-BE32-E72D297353CC}">
              <c16:uniqueId val="{00000003-4608-46E5-BD3A-3B038088C3A7}"/>
            </c:ext>
          </c:extLst>
        </c:ser>
        <c:dLbls>
          <c:showLegendKey val="0"/>
          <c:showVal val="0"/>
          <c:showCatName val="0"/>
          <c:showSerName val="0"/>
          <c:showPercent val="0"/>
          <c:showBubbleSize val="0"/>
        </c:dLbls>
        <c:gapWidth val="219"/>
        <c:overlap val="-27"/>
        <c:axId val="1474623135"/>
        <c:axId val="1474623551"/>
      </c:barChart>
      <c:catAx>
        <c:axId val="147462313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474623551"/>
        <c:crosses val="autoZero"/>
        <c:auto val="1"/>
        <c:lblAlgn val="ctr"/>
        <c:lblOffset val="100"/>
        <c:noMultiLvlLbl val="0"/>
      </c:catAx>
      <c:valAx>
        <c:axId val="1474623551"/>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Weighted Score</a:t>
                </a:r>
              </a:p>
            </c:rich>
          </c:tx>
          <c:layout>
            <c:manualLayout>
              <c:xMode val="edge"/>
              <c:yMode val="edge"/>
              <c:x val="1.6810758885686838E-2"/>
              <c:y val="0.27593065919116128"/>
            </c:manualLayout>
          </c:layout>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solidFill>
                <a:latin typeface="+mn-lt"/>
                <a:ea typeface="+mn-ea"/>
                <a:cs typeface="+mn-cs"/>
              </a:defRPr>
            </a:pPr>
            <a:endParaRPr lang="en-US"/>
          </a:p>
        </c:txPr>
        <c:crossAx val="1474623135"/>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bg1"/>
    </a:solidFill>
    <a:ln w="9525" cap="flat" cmpd="sng" algn="ctr">
      <a:solidFill>
        <a:schemeClr val="tx1">
          <a:lumMod val="15000"/>
          <a:lumOff val="8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1" i="0" u="none" strike="noStrike" kern="1200" cap="none" baseline="0">
                <a:solidFill>
                  <a:schemeClr val="lt1">
                    <a:lumMod val="85000"/>
                  </a:schemeClr>
                </a:solidFill>
                <a:latin typeface="+mn-lt"/>
                <a:ea typeface="+mn-ea"/>
                <a:cs typeface="+mn-cs"/>
              </a:defRPr>
            </a:pPr>
            <a:r>
              <a:rPr lang="en-US"/>
              <a:t>Daily Load Profile  </a:t>
            </a:r>
          </a:p>
        </c:rich>
      </c:tx>
      <c:overlay val="0"/>
      <c:spPr>
        <a:noFill/>
        <a:ln>
          <a:noFill/>
        </a:ln>
        <a:effectLst/>
      </c:spPr>
      <c:txPr>
        <a:bodyPr rot="0" spcFirstLastPara="1" vertOverflow="ellipsis" vert="horz" wrap="square" anchor="ctr" anchorCtr="1"/>
        <a:lstStyle/>
        <a:p>
          <a:pPr>
            <a:defRPr sz="1862" b="1" i="0" u="none" strike="noStrike" kern="1200" cap="none" baseline="0">
              <a:solidFill>
                <a:schemeClr val="lt1">
                  <a:lumMod val="85000"/>
                </a:schemeClr>
              </a:solidFill>
              <a:latin typeface="+mn-lt"/>
              <a:ea typeface="+mn-ea"/>
              <a:cs typeface="+mn-cs"/>
            </a:defRPr>
          </a:pPr>
          <a:endParaRPr lang="en-US"/>
        </a:p>
      </c:txPr>
    </c:title>
    <c:autoTitleDeleted val="0"/>
    <c:plotArea>
      <c:layout/>
      <c:scatterChart>
        <c:scatterStyle val="lineMarker"/>
        <c:varyColors val="0"/>
        <c:ser>
          <c:idx val="0"/>
          <c:order val="0"/>
          <c:tx>
            <c:v>Summer</c:v>
          </c:tx>
          <c:spPr>
            <a:ln w="22225" cap="rnd">
              <a:solidFill>
                <a:schemeClr val="accent1"/>
              </a:solidFill>
            </a:ln>
            <a:effectLst>
              <a:glow rad="139700">
                <a:schemeClr val="accent1">
                  <a:satMod val="175000"/>
                  <a:alpha val="14000"/>
                </a:schemeClr>
              </a:glow>
            </a:effectLst>
          </c:spPr>
          <c:marker>
            <c:symbol val="circle"/>
            <c:size val="3"/>
            <c:spPr>
              <a:solidFill>
                <a:schemeClr val="accent1">
                  <a:lumMod val="60000"/>
                  <a:lumOff val="40000"/>
                </a:schemeClr>
              </a:solidFill>
              <a:ln>
                <a:noFill/>
              </a:ln>
              <a:effectLst>
                <a:glow rad="63500">
                  <a:schemeClr val="accent1">
                    <a:satMod val="175000"/>
                    <a:alpha val="25000"/>
                  </a:schemeClr>
                </a:glow>
              </a:effectLst>
            </c:spPr>
          </c:marker>
          <c:xVal>
            <c:numRef>
              <c:f>Sheet1!$A$1:$A$24</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Sheet1!$B$1:$B$24</c:f>
              <c:numCache>
                <c:formatCode>#,##0.00</c:formatCode>
                <c:ptCount val="24"/>
                <c:pt idx="0">
                  <c:v>1198.25</c:v>
                </c:pt>
                <c:pt idx="1">
                  <c:v>1198.25</c:v>
                </c:pt>
                <c:pt idx="2">
                  <c:v>1198.25</c:v>
                </c:pt>
                <c:pt idx="3">
                  <c:v>1198.25</c:v>
                </c:pt>
                <c:pt idx="4">
                  <c:v>1198.25</c:v>
                </c:pt>
                <c:pt idx="5">
                  <c:v>1797.38</c:v>
                </c:pt>
                <c:pt idx="6">
                  <c:v>2995.63</c:v>
                </c:pt>
                <c:pt idx="7">
                  <c:v>4193.88</c:v>
                </c:pt>
                <c:pt idx="8">
                  <c:v>4793</c:v>
                </c:pt>
                <c:pt idx="9">
                  <c:v>4793</c:v>
                </c:pt>
                <c:pt idx="10">
                  <c:v>4793</c:v>
                </c:pt>
                <c:pt idx="11">
                  <c:v>4793</c:v>
                </c:pt>
                <c:pt idx="12">
                  <c:v>4793</c:v>
                </c:pt>
                <c:pt idx="13">
                  <c:v>4793</c:v>
                </c:pt>
                <c:pt idx="14">
                  <c:v>4793</c:v>
                </c:pt>
                <c:pt idx="15">
                  <c:v>4793</c:v>
                </c:pt>
                <c:pt idx="16">
                  <c:v>5392.13</c:v>
                </c:pt>
                <c:pt idx="17">
                  <c:v>5392.13</c:v>
                </c:pt>
                <c:pt idx="18">
                  <c:v>7189.5</c:v>
                </c:pt>
                <c:pt idx="19">
                  <c:v>7189.5</c:v>
                </c:pt>
                <c:pt idx="20">
                  <c:v>7189.5</c:v>
                </c:pt>
                <c:pt idx="21">
                  <c:v>7189.5</c:v>
                </c:pt>
                <c:pt idx="22">
                  <c:v>5392.13</c:v>
                </c:pt>
                <c:pt idx="23">
                  <c:v>2995.63</c:v>
                </c:pt>
              </c:numCache>
            </c:numRef>
          </c:yVal>
          <c:smooth val="0"/>
          <c:extLst>
            <c:ext xmlns:c16="http://schemas.microsoft.com/office/drawing/2014/chart" uri="{C3380CC4-5D6E-409C-BE32-E72D297353CC}">
              <c16:uniqueId val="{00000000-EC52-4B20-B0E9-E0DF82000626}"/>
            </c:ext>
          </c:extLst>
        </c:ser>
        <c:ser>
          <c:idx val="1"/>
          <c:order val="1"/>
          <c:tx>
            <c:v>Winter</c:v>
          </c:tx>
          <c:spPr>
            <a:ln w="22225" cap="rnd">
              <a:solidFill>
                <a:schemeClr val="accent2"/>
              </a:solidFill>
            </a:ln>
            <a:effectLst>
              <a:glow rad="139700">
                <a:schemeClr val="accent2">
                  <a:satMod val="175000"/>
                  <a:alpha val="14000"/>
                </a:schemeClr>
              </a:glow>
            </a:effectLst>
          </c:spPr>
          <c:marker>
            <c:symbol val="circle"/>
            <c:size val="3"/>
            <c:spPr>
              <a:solidFill>
                <a:schemeClr val="accent2">
                  <a:lumMod val="60000"/>
                  <a:lumOff val="40000"/>
                </a:schemeClr>
              </a:solidFill>
              <a:ln>
                <a:noFill/>
              </a:ln>
              <a:effectLst>
                <a:glow rad="63500">
                  <a:schemeClr val="accent2">
                    <a:satMod val="175000"/>
                    <a:alpha val="25000"/>
                  </a:schemeClr>
                </a:glow>
              </a:effectLst>
            </c:spPr>
          </c:marker>
          <c:xVal>
            <c:numRef>
              <c:f>Sheet1!$A$1:$A$24</c:f>
              <c:numCache>
                <c:formatCode>General</c:formatCode>
                <c:ptCount val="24"/>
                <c:pt idx="0">
                  <c:v>0</c:v>
                </c:pt>
                <c:pt idx="1">
                  <c:v>1</c:v>
                </c:pt>
                <c:pt idx="2">
                  <c:v>2</c:v>
                </c:pt>
                <c:pt idx="3">
                  <c:v>3</c:v>
                </c:pt>
                <c:pt idx="4">
                  <c:v>4</c:v>
                </c:pt>
                <c:pt idx="5">
                  <c:v>5</c:v>
                </c:pt>
                <c:pt idx="6">
                  <c:v>6</c:v>
                </c:pt>
                <c:pt idx="7">
                  <c:v>7</c:v>
                </c:pt>
                <c:pt idx="8">
                  <c:v>8</c:v>
                </c:pt>
                <c:pt idx="9">
                  <c:v>9</c:v>
                </c:pt>
                <c:pt idx="10">
                  <c:v>10</c:v>
                </c:pt>
                <c:pt idx="11">
                  <c:v>11</c:v>
                </c:pt>
                <c:pt idx="12">
                  <c:v>12</c:v>
                </c:pt>
                <c:pt idx="13">
                  <c:v>13</c:v>
                </c:pt>
                <c:pt idx="14">
                  <c:v>14</c:v>
                </c:pt>
                <c:pt idx="15">
                  <c:v>15</c:v>
                </c:pt>
                <c:pt idx="16">
                  <c:v>16</c:v>
                </c:pt>
                <c:pt idx="17">
                  <c:v>17</c:v>
                </c:pt>
                <c:pt idx="18">
                  <c:v>18</c:v>
                </c:pt>
                <c:pt idx="19">
                  <c:v>19</c:v>
                </c:pt>
                <c:pt idx="20">
                  <c:v>20</c:v>
                </c:pt>
                <c:pt idx="21">
                  <c:v>21</c:v>
                </c:pt>
                <c:pt idx="22">
                  <c:v>22</c:v>
                </c:pt>
                <c:pt idx="23">
                  <c:v>23</c:v>
                </c:pt>
              </c:numCache>
            </c:numRef>
          </c:xVal>
          <c:yVal>
            <c:numRef>
              <c:f>Sheet1!$C$1:$C$24</c:f>
              <c:numCache>
                <c:formatCode>General</c:formatCode>
                <c:ptCount val="24"/>
                <c:pt idx="0">
                  <c:v>850.13</c:v>
                </c:pt>
                <c:pt idx="1">
                  <c:v>850.13</c:v>
                </c:pt>
                <c:pt idx="2">
                  <c:v>850.13</c:v>
                </c:pt>
                <c:pt idx="3">
                  <c:v>850.13</c:v>
                </c:pt>
                <c:pt idx="4">
                  <c:v>850.13</c:v>
                </c:pt>
                <c:pt idx="5">
                  <c:v>1275.2</c:v>
                </c:pt>
                <c:pt idx="6">
                  <c:v>2125.33</c:v>
                </c:pt>
                <c:pt idx="7">
                  <c:v>2975.47</c:v>
                </c:pt>
                <c:pt idx="8">
                  <c:v>3400.53</c:v>
                </c:pt>
                <c:pt idx="9">
                  <c:v>3400.53</c:v>
                </c:pt>
                <c:pt idx="10">
                  <c:v>3400.53</c:v>
                </c:pt>
                <c:pt idx="11">
                  <c:v>3400.53</c:v>
                </c:pt>
                <c:pt idx="12">
                  <c:v>3400.53</c:v>
                </c:pt>
                <c:pt idx="13">
                  <c:v>3400.53</c:v>
                </c:pt>
                <c:pt idx="14">
                  <c:v>3400.53</c:v>
                </c:pt>
                <c:pt idx="15">
                  <c:v>3825.6</c:v>
                </c:pt>
                <c:pt idx="16">
                  <c:v>3825.6</c:v>
                </c:pt>
                <c:pt idx="17">
                  <c:v>4250.67</c:v>
                </c:pt>
                <c:pt idx="18">
                  <c:v>5100.8</c:v>
                </c:pt>
                <c:pt idx="19">
                  <c:v>5100.8</c:v>
                </c:pt>
                <c:pt idx="20">
                  <c:v>5100.8</c:v>
                </c:pt>
                <c:pt idx="21">
                  <c:v>5100.8</c:v>
                </c:pt>
                <c:pt idx="22">
                  <c:v>3825.6</c:v>
                </c:pt>
                <c:pt idx="23">
                  <c:v>2125.33</c:v>
                </c:pt>
              </c:numCache>
            </c:numRef>
          </c:yVal>
          <c:smooth val="0"/>
          <c:extLst>
            <c:ext xmlns:c16="http://schemas.microsoft.com/office/drawing/2014/chart" uri="{C3380CC4-5D6E-409C-BE32-E72D297353CC}">
              <c16:uniqueId val="{00000001-EC52-4B20-B0E9-E0DF82000626}"/>
            </c:ext>
          </c:extLst>
        </c:ser>
        <c:dLbls>
          <c:showLegendKey val="0"/>
          <c:showVal val="0"/>
          <c:showCatName val="0"/>
          <c:showSerName val="0"/>
          <c:showPercent val="0"/>
          <c:showBubbleSize val="0"/>
        </c:dLbls>
        <c:axId val="53809808"/>
        <c:axId val="53810640"/>
      </c:scatterChart>
      <c:valAx>
        <c:axId val="53809808"/>
        <c:scaling>
          <c:orientation val="minMax"/>
        </c:scaling>
        <c:delete val="0"/>
        <c:axPos val="b"/>
        <c:majorGridlines>
          <c:spPr>
            <a:ln w="9525" cap="flat" cmpd="sng" algn="ctr">
              <a:solidFill>
                <a:schemeClr val="dk1">
                  <a:lumMod val="65000"/>
                  <a:lumOff val="35000"/>
                  <a:alpha val="75000"/>
                </a:schemeClr>
              </a:solidFill>
              <a:round/>
            </a:ln>
            <a:effectLst/>
          </c:spPr>
        </c:majorGridlines>
        <c:title>
          <c:tx>
            <c:rich>
              <a:bodyPr rot="0" spcFirstLastPara="1" vertOverflow="ellipsis" vert="horz" wrap="square" anchor="ctr" anchorCtr="1"/>
              <a:lstStyle/>
              <a:p>
                <a:pPr>
                  <a:defRPr sz="1197" b="1" i="0" u="none" strike="noStrike" kern="1200" baseline="0">
                    <a:solidFill>
                      <a:schemeClr val="lt1">
                        <a:lumMod val="75000"/>
                      </a:schemeClr>
                    </a:solidFill>
                    <a:latin typeface="+mn-lt"/>
                    <a:ea typeface="+mn-ea"/>
                    <a:cs typeface="+mn-cs"/>
                  </a:defRPr>
                </a:pPr>
                <a:r>
                  <a:rPr lang="en-US"/>
                  <a:t>Hours</a:t>
                </a:r>
              </a:p>
            </c:rich>
          </c:tx>
          <c:overlay val="0"/>
          <c:spPr>
            <a:noFill/>
            <a:ln>
              <a:noFill/>
            </a:ln>
            <a:effectLst/>
          </c:spPr>
          <c:txPr>
            <a:bodyPr rot="0" spcFirstLastPara="1" vertOverflow="ellipsis" vert="horz" wrap="square" anchor="ctr" anchorCtr="1"/>
            <a:lstStyle/>
            <a:p>
              <a:pPr>
                <a:defRPr sz="1197" b="1" i="0" u="none" strike="noStrike" kern="1200" baseline="0">
                  <a:solidFill>
                    <a:schemeClr val="lt1">
                      <a:lumMod val="7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lt1">
                <a:lumMod val="5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53810640"/>
        <c:crosses val="autoZero"/>
        <c:crossBetween val="midCat"/>
      </c:valAx>
      <c:valAx>
        <c:axId val="53810640"/>
        <c:scaling>
          <c:orientation val="minMax"/>
        </c:scaling>
        <c:delete val="0"/>
        <c:axPos val="l"/>
        <c:majorGridlines>
          <c:spPr>
            <a:ln w="9525" cap="flat" cmpd="sng" algn="ctr">
              <a:solidFill>
                <a:schemeClr val="dk1">
                  <a:lumMod val="65000"/>
                  <a:lumOff val="35000"/>
                  <a:alpha val="75000"/>
                </a:schemeClr>
              </a:solidFill>
              <a:round/>
            </a:ln>
            <a:effectLst/>
          </c:spPr>
        </c:majorGridlines>
        <c:title>
          <c:tx>
            <c:rich>
              <a:bodyPr rot="-5400000" spcFirstLastPara="1" vertOverflow="ellipsis" vert="horz" wrap="square" anchor="ctr" anchorCtr="1"/>
              <a:lstStyle/>
              <a:p>
                <a:pPr>
                  <a:defRPr sz="1197" b="1" i="0" u="none" strike="noStrike" kern="1200" baseline="0">
                    <a:solidFill>
                      <a:schemeClr val="lt1">
                        <a:lumMod val="75000"/>
                      </a:schemeClr>
                    </a:solidFill>
                    <a:latin typeface="+mn-lt"/>
                    <a:ea typeface="+mn-ea"/>
                    <a:cs typeface="+mn-cs"/>
                  </a:defRPr>
                </a:pPr>
                <a:r>
                  <a:rPr lang="en-US"/>
                  <a:t>Loads (kW)</a:t>
                </a:r>
              </a:p>
            </c:rich>
          </c:tx>
          <c:overlay val="0"/>
          <c:spPr>
            <a:noFill/>
            <a:ln>
              <a:noFill/>
            </a:ln>
            <a:effectLst/>
          </c:spPr>
          <c:txPr>
            <a:bodyPr rot="-5400000" spcFirstLastPara="1" vertOverflow="ellipsis" vert="horz" wrap="square" anchor="ctr" anchorCtr="1"/>
            <a:lstStyle/>
            <a:p>
              <a:pPr>
                <a:defRPr sz="1197" b="1" i="0" u="none" strike="noStrike" kern="1200" baseline="0">
                  <a:solidFill>
                    <a:schemeClr val="lt1">
                      <a:lumMod val="75000"/>
                    </a:schemeClr>
                  </a:solidFill>
                  <a:latin typeface="+mn-lt"/>
                  <a:ea typeface="+mn-ea"/>
                  <a:cs typeface="+mn-cs"/>
                </a:defRPr>
              </a:pPr>
              <a:endParaRPr lang="en-US"/>
            </a:p>
          </c:txPr>
        </c:title>
        <c:numFmt formatCode="#,##0.00" sourceLinked="1"/>
        <c:majorTickMark val="none"/>
        <c:minorTickMark val="none"/>
        <c:tickLblPos val="nextTo"/>
        <c:spPr>
          <a:noFill/>
          <a:ln w="9525" cap="flat" cmpd="sng" algn="ctr">
            <a:solidFill>
              <a:schemeClr val="lt1">
                <a:lumMod val="50000"/>
              </a:schemeClr>
            </a:solidFill>
            <a:round/>
          </a:ln>
          <a:effectLst/>
        </c:spPr>
        <c:txPr>
          <a:bodyPr rot="-6000000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crossAx val="53809808"/>
        <c:crosses val="autoZero"/>
        <c:crossBetween val="midCat"/>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lt1">
                  <a:lumMod val="7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solidFill>
      <a:schemeClr val="dk1">
        <a:lumMod val="75000"/>
        <a:lumOff val="25000"/>
      </a:schemeClr>
    </a:solidFill>
    <a:ln w="9525" cap="flat" cmpd="sng" algn="ctr">
      <a:solidFill>
        <a:schemeClr val="dk1">
          <a:lumMod val="15000"/>
          <a:lumOff val="8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r>
              <a:rPr lang="en-US"/>
              <a:t>Cost Component</a:t>
            </a:r>
          </a:p>
        </c:rich>
      </c:tx>
      <c:overlay val="0"/>
      <c:spPr>
        <a:noFill/>
        <a:ln>
          <a:noFill/>
        </a:ln>
        <a:effectLst/>
      </c:spPr>
      <c:txPr>
        <a:bodyPr rot="0" spcFirstLastPara="1" vertOverflow="ellipsis" vert="horz" wrap="square" anchor="ctr" anchorCtr="1"/>
        <a:lstStyle/>
        <a:p>
          <a:pPr>
            <a:defRPr sz="2200" b="0" i="0" u="none" strike="noStrike" kern="1200" cap="none" spc="0" normalizeH="0" baseline="0">
              <a:solidFill>
                <a:schemeClr val="tx1">
                  <a:lumMod val="65000"/>
                  <a:lumOff val="35000"/>
                </a:schemeClr>
              </a:solidFill>
              <a:latin typeface="+mj-lt"/>
              <a:ea typeface="+mj-ea"/>
              <a:cs typeface="+mj-cs"/>
            </a:defRPr>
          </a:pPr>
          <a:endParaRPr lang="en-US"/>
        </a:p>
      </c:txPr>
    </c:title>
    <c:autoTitleDeleted val="0"/>
    <c:plotArea>
      <c:layout/>
      <c:barChart>
        <c:barDir val="col"/>
        <c:grouping val="clustered"/>
        <c:varyColors val="0"/>
        <c:ser>
          <c:idx val="1"/>
          <c:order val="0"/>
          <c:tx>
            <c:v>Solar PV</c:v>
          </c:tx>
          <c:spPr>
            <a:solidFill>
              <a:schemeClr val="accent2"/>
            </a:solidFill>
            <a:ln>
              <a:noFill/>
            </a:ln>
            <a:effectLst/>
          </c:spPr>
          <c:invertIfNegative val="0"/>
          <c:cat>
            <c:strRef>
              <c:f>Sheet1!$A$15:$A$19</c:f>
              <c:strCache>
                <c:ptCount val="5"/>
                <c:pt idx="0">
                  <c:v>Capital</c:v>
                </c:pt>
                <c:pt idx="1">
                  <c:v>Replacement</c:v>
                </c:pt>
                <c:pt idx="2">
                  <c:v>O&amp;M</c:v>
                </c:pt>
                <c:pt idx="3">
                  <c:v>Fuel</c:v>
                </c:pt>
                <c:pt idx="4">
                  <c:v>Salvage</c:v>
                </c:pt>
              </c:strCache>
            </c:strRef>
          </c:cat>
          <c:val>
            <c:numRef>
              <c:f>Sheet1!$C$15:$C$19</c:f>
              <c:numCache>
                <c:formatCode>"$"#,##0.00_);[Red]\("$"#,##0.00\)</c:formatCode>
                <c:ptCount val="5"/>
                <c:pt idx="0">
                  <c:v>29940824.16</c:v>
                </c:pt>
                <c:pt idx="1">
                  <c:v>0</c:v>
                </c:pt>
                <c:pt idx="2">
                  <c:v>7422360.4900000002</c:v>
                </c:pt>
                <c:pt idx="3">
                  <c:v>0</c:v>
                </c:pt>
                <c:pt idx="4">
                  <c:v>0</c:v>
                </c:pt>
              </c:numCache>
            </c:numRef>
          </c:val>
          <c:extLst>
            <c:ext xmlns:c16="http://schemas.microsoft.com/office/drawing/2014/chart" uri="{C3380CC4-5D6E-409C-BE32-E72D297353CC}">
              <c16:uniqueId val="{00000000-0169-440C-A6A4-E39D5BD0A728}"/>
            </c:ext>
          </c:extLst>
        </c:ser>
        <c:ser>
          <c:idx val="2"/>
          <c:order val="1"/>
          <c:tx>
            <c:v>Wind Turbine</c:v>
          </c:tx>
          <c:spPr>
            <a:solidFill>
              <a:schemeClr val="accent3"/>
            </a:solidFill>
            <a:ln>
              <a:noFill/>
            </a:ln>
            <a:effectLst/>
          </c:spPr>
          <c:invertIfNegative val="0"/>
          <c:cat>
            <c:strRef>
              <c:f>Sheet1!$A$15:$A$19</c:f>
              <c:strCache>
                <c:ptCount val="5"/>
                <c:pt idx="0">
                  <c:v>Capital</c:v>
                </c:pt>
                <c:pt idx="1">
                  <c:v>Replacement</c:v>
                </c:pt>
                <c:pt idx="2">
                  <c:v>O&amp;M</c:v>
                </c:pt>
                <c:pt idx="3">
                  <c:v>Fuel</c:v>
                </c:pt>
                <c:pt idx="4">
                  <c:v>Salvage</c:v>
                </c:pt>
              </c:strCache>
            </c:strRef>
          </c:cat>
          <c:val>
            <c:numRef>
              <c:f>Sheet1!$D$15:$D$19</c:f>
              <c:numCache>
                <c:formatCode>"$"#,##0.00_);[Red]\("$"#,##0.00\)</c:formatCode>
                <c:ptCount val="5"/>
                <c:pt idx="0">
                  <c:v>15875000</c:v>
                </c:pt>
                <c:pt idx="1">
                  <c:v>4306070.72</c:v>
                </c:pt>
                <c:pt idx="2">
                  <c:v>908175.81</c:v>
                </c:pt>
                <c:pt idx="3">
                  <c:v>0</c:v>
                </c:pt>
                <c:pt idx="4">
                  <c:v>-2548060.69</c:v>
                </c:pt>
              </c:numCache>
            </c:numRef>
          </c:val>
          <c:extLst>
            <c:ext xmlns:c16="http://schemas.microsoft.com/office/drawing/2014/chart" uri="{C3380CC4-5D6E-409C-BE32-E72D297353CC}">
              <c16:uniqueId val="{00000001-0169-440C-A6A4-E39D5BD0A728}"/>
            </c:ext>
          </c:extLst>
        </c:ser>
        <c:ser>
          <c:idx val="3"/>
          <c:order val="2"/>
          <c:tx>
            <c:v>Diesel Generator</c:v>
          </c:tx>
          <c:spPr>
            <a:solidFill>
              <a:schemeClr val="accent4"/>
            </a:solidFill>
            <a:ln>
              <a:noFill/>
            </a:ln>
            <a:effectLst/>
          </c:spPr>
          <c:invertIfNegative val="0"/>
          <c:cat>
            <c:strRef>
              <c:f>Sheet1!$A$15:$A$19</c:f>
              <c:strCache>
                <c:ptCount val="5"/>
                <c:pt idx="0">
                  <c:v>Capital</c:v>
                </c:pt>
                <c:pt idx="1">
                  <c:v>Replacement</c:v>
                </c:pt>
                <c:pt idx="2">
                  <c:v>O&amp;M</c:v>
                </c:pt>
                <c:pt idx="3">
                  <c:v>Fuel</c:v>
                </c:pt>
                <c:pt idx="4">
                  <c:v>Salvage</c:v>
                </c:pt>
              </c:strCache>
            </c:strRef>
          </c:cat>
          <c:val>
            <c:numRef>
              <c:f>Sheet1!$E$15:$E$19</c:f>
              <c:numCache>
                <c:formatCode>"$"#,##0.00_);[Red]\("$"#,##0.00\)</c:formatCode>
                <c:ptCount val="5"/>
                <c:pt idx="0">
                  <c:v>1110000</c:v>
                </c:pt>
                <c:pt idx="1">
                  <c:v>1881201.96</c:v>
                </c:pt>
                <c:pt idx="2">
                  <c:v>3282304.69</c:v>
                </c:pt>
                <c:pt idx="3">
                  <c:v>13258343.060000001</c:v>
                </c:pt>
                <c:pt idx="4">
                  <c:v>-206367.12</c:v>
                </c:pt>
              </c:numCache>
            </c:numRef>
          </c:val>
          <c:extLst>
            <c:ext xmlns:c16="http://schemas.microsoft.com/office/drawing/2014/chart" uri="{C3380CC4-5D6E-409C-BE32-E72D297353CC}">
              <c16:uniqueId val="{00000002-0169-440C-A6A4-E39D5BD0A728}"/>
            </c:ext>
          </c:extLst>
        </c:ser>
        <c:ser>
          <c:idx val="5"/>
          <c:order val="3"/>
          <c:tx>
            <c:v>Battery</c:v>
          </c:tx>
          <c:spPr>
            <a:solidFill>
              <a:schemeClr val="accent6"/>
            </a:solidFill>
            <a:ln>
              <a:noFill/>
            </a:ln>
            <a:effectLst/>
          </c:spPr>
          <c:invertIfNegative val="0"/>
          <c:cat>
            <c:strRef>
              <c:f>Sheet1!$A$15:$A$19</c:f>
              <c:strCache>
                <c:ptCount val="5"/>
                <c:pt idx="0">
                  <c:v>Capital</c:v>
                </c:pt>
                <c:pt idx="1">
                  <c:v>Replacement</c:v>
                </c:pt>
                <c:pt idx="2">
                  <c:v>O&amp;M</c:v>
                </c:pt>
                <c:pt idx="3">
                  <c:v>Fuel</c:v>
                </c:pt>
                <c:pt idx="4">
                  <c:v>Salvage</c:v>
                </c:pt>
              </c:strCache>
            </c:strRef>
          </c:cat>
          <c:val>
            <c:numRef>
              <c:f>Sheet1!$G$15:$G$19</c:f>
              <c:numCache>
                <c:formatCode>"$"#,##0.00_);[Red]\("$"#,##0.00\)</c:formatCode>
                <c:ptCount val="5"/>
                <c:pt idx="0">
                  <c:v>7595500</c:v>
                </c:pt>
                <c:pt idx="1">
                  <c:v>6973989.5300000003</c:v>
                </c:pt>
                <c:pt idx="2">
                  <c:v>17775932.469999999</c:v>
                </c:pt>
                <c:pt idx="3">
                  <c:v>0</c:v>
                </c:pt>
                <c:pt idx="4">
                  <c:v>-1055529.6000000001</c:v>
                </c:pt>
              </c:numCache>
            </c:numRef>
          </c:val>
          <c:extLst>
            <c:ext xmlns:c16="http://schemas.microsoft.com/office/drawing/2014/chart" uri="{C3380CC4-5D6E-409C-BE32-E72D297353CC}">
              <c16:uniqueId val="{00000003-0169-440C-A6A4-E39D5BD0A728}"/>
            </c:ext>
          </c:extLst>
        </c:ser>
        <c:ser>
          <c:idx val="6"/>
          <c:order val="4"/>
          <c:tx>
            <c:v>Converter</c:v>
          </c:tx>
          <c:spPr>
            <a:solidFill>
              <a:schemeClr val="accent1">
                <a:lumMod val="60000"/>
              </a:schemeClr>
            </a:solidFill>
            <a:ln>
              <a:noFill/>
            </a:ln>
            <a:effectLst/>
          </c:spPr>
          <c:invertIfNegative val="0"/>
          <c:cat>
            <c:strRef>
              <c:f>Sheet1!$A$15:$A$19</c:f>
              <c:strCache>
                <c:ptCount val="5"/>
                <c:pt idx="0">
                  <c:v>Capital</c:v>
                </c:pt>
                <c:pt idx="1">
                  <c:v>Replacement</c:v>
                </c:pt>
                <c:pt idx="2">
                  <c:v>O&amp;M</c:v>
                </c:pt>
                <c:pt idx="3">
                  <c:v>Fuel</c:v>
                </c:pt>
                <c:pt idx="4">
                  <c:v>Salvage</c:v>
                </c:pt>
              </c:strCache>
            </c:strRef>
          </c:cat>
          <c:val>
            <c:numRef>
              <c:f>Sheet1!$H$15:$H$19</c:f>
              <c:numCache>
                <c:formatCode>"$"#,##0.00_);[Red]\("$"#,##0.00\)</c:formatCode>
                <c:ptCount val="5"/>
                <c:pt idx="0">
                  <c:v>5835680.9500000002</c:v>
                </c:pt>
                <c:pt idx="1">
                  <c:v>2686982.6</c:v>
                </c:pt>
                <c:pt idx="2">
                  <c:v>1043272.49</c:v>
                </c:pt>
                <c:pt idx="3">
                  <c:v>0</c:v>
                </c:pt>
                <c:pt idx="4">
                  <c:v>-557542.9</c:v>
                </c:pt>
              </c:numCache>
            </c:numRef>
          </c:val>
          <c:extLst>
            <c:ext xmlns:c16="http://schemas.microsoft.com/office/drawing/2014/chart" uri="{C3380CC4-5D6E-409C-BE32-E72D297353CC}">
              <c16:uniqueId val="{00000004-0169-440C-A6A4-E39D5BD0A728}"/>
            </c:ext>
          </c:extLst>
        </c:ser>
        <c:dLbls>
          <c:showLegendKey val="0"/>
          <c:showVal val="0"/>
          <c:showCatName val="0"/>
          <c:showSerName val="0"/>
          <c:showPercent val="0"/>
          <c:showBubbleSize val="0"/>
        </c:dLbls>
        <c:gapWidth val="199"/>
        <c:axId val="1311845455"/>
        <c:axId val="1311844207"/>
      </c:barChart>
      <c:catAx>
        <c:axId val="131184545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cap="none" spc="0" normalizeH="0" baseline="0">
                <a:solidFill>
                  <a:schemeClr val="tx1">
                    <a:lumMod val="65000"/>
                    <a:lumOff val="35000"/>
                  </a:schemeClr>
                </a:solidFill>
                <a:latin typeface="+mn-lt"/>
                <a:ea typeface="+mn-ea"/>
                <a:cs typeface="+mn-cs"/>
              </a:defRPr>
            </a:pPr>
            <a:endParaRPr lang="en-US"/>
          </a:p>
        </c:txPr>
        <c:crossAx val="1311844207"/>
        <c:crosses val="autoZero"/>
        <c:auto val="1"/>
        <c:lblAlgn val="ctr"/>
        <c:lblOffset val="100"/>
        <c:noMultiLvlLbl val="0"/>
      </c:catAx>
      <c:valAx>
        <c:axId val="1311844207"/>
        <c:scaling>
          <c:orientation val="minMax"/>
        </c:scaling>
        <c:delete val="0"/>
        <c:axPos val="l"/>
        <c:majorGridlines>
          <c:spPr>
            <a:ln w="9525" cap="flat" cmpd="sng" algn="ctr">
              <a:solidFill>
                <a:schemeClr val="tx1">
                  <a:lumMod val="15000"/>
                  <a:lumOff val="85000"/>
                </a:schemeClr>
              </a:solidFill>
              <a:round/>
            </a:ln>
            <a:effectLst/>
          </c:spPr>
        </c:majorGridlines>
        <c:minorGridlines>
          <c:spPr>
            <a:ln w="9525" cap="flat" cmpd="sng" algn="ctr">
              <a:solidFill>
                <a:schemeClr val="tx1">
                  <a:lumMod val="5000"/>
                  <a:lumOff val="95000"/>
                </a:schemeClr>
              </a:solidFill>
              <a:round/>
            </a:ln>
            <a:effectLst/>
          </c:spPr>
        </c:minorGridlines>
        <c:numFmt formatCode="&quot;$&quot;#,##0.00_);[Red]\(&quot;$&quot;#,##0.00\)"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1311845455"/>
        <c:crosses val="autoZero"/>
        <c:crossBetween val="between"/>
      </c:valAx>
      <c:spPr>
        <a:noFill/>
        <a:ln>
          <a:noFill/>
        </a:ln>
        <a:effectLst/>
      </c:spPr>
    </c:plotArea>
    <c:legend>
      <c:legendPos val="t"/>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a:t>Share of energy</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doughnut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6878-444B-8E79-D21B375CCB99}"/>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6878-444B-8E79-D21B375CCB99}"/>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6878-444B-8E79-D21B375CCB99}"/>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en-US"/>
              </a:p>
            </c:txP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Sheet1!$A$1:$A$3</c:f>
              <c:strCache>
                <c:ptCount val="3"/>
                <c:pt idx="0">
                  <c:v>Solar PV</c:v>
                </c:pt>
                <c:pt idx="1">
                  <c:v>Wind Turbine</c:v>
                </c:pt>
                <c:pt idx="2">
                  <c:v>Diesel Generator</c:v>
                </c:pt>
              </c:strCache>
            </c:strRef>
          </c:cat>
          <c:val>
            <c:numRef>
              <c:f>Sheet1!$B$1:$B$3</c:f>
              <c:numCache>
                <c:formatCode>0%</c:formatCode>
                <c:ptCount val="3"/>
                <c:pt idx="0">
                  <c:v>0.65</c:v>
                </c:pt>
                <c:pt idx="1">
                  <c:v>0.27</c:v>
                </c:pt>
                <c:pt idx="2">
                  <c:v>0.08</c:v>
                </c:pt>
              </c:numCache>
            </c:numRef>
          </c:val>
          <c:extLst>
            <c:ext xmlns:c16="http://schemas.microsoft.com/office/drawing/2014/chart" uri="{C3380CC4-5D6E-409C-BE32-E72D297353CC}">
              <c16:uniqueId val="{00000006-6878-444B-8E79-D21B375CCB99}"/>
            </c:ext>
          </c:extLst>
        </c:ser>
        <c:dLbls>
          <c:showLegendKey val="0"/>
          <c:showVal val="1"/>
          <c:showCatName val="0"/>
          <c:showSerName val="0"/>
          <c:showPercent val="0"/>
          <c:showBubbleSize val="0"/>
          <c:showLeaderLines val="1"/>
        </c:dLbls>
        <c:firstSliceAng val="0"/>
        <c:holeSize val="50"/>
      </c:doughnut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Percentage of Net Present cost (NPC)</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337-48C3-A1C1-4B483405509B}"/>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337-48C3-A1C1-4B483405509B}"/>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337-48C3-A1C1-4B483405509B}"/>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337-48C3-A1C1-4B483405509B}"/>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337-48C3-A1C1-4B483405509B}"/>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1"/>
            <c:showCatName val="1"/>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Sheet1!$A$1:$A$5</c:f>
              <c:strCache>
                <c:ptCount val="5"/>
                <c:pt idx="0">
                  <c:v>Battery</c:v>
                </c:pt>
                <c:pt idx="1">
                  <c:v>Solar PV</c:v>
                </c:pt>
                <c:pt idx="2">
                  <c:v>Wind Turbine</c:v>
                </c:pt>
                <c:pt idx="3">
                  <c:v>Diesel Generator</c:v>
                </c:pt>
                <c:pt idx="4">
                  <c:v>Converter</c:v>
                </c:pt>
              </c:strCache>
            </c:strRef>
          </c:cat>
          <c:val>
            <c:numRef>
              <c:f>Sheet1!$B$1:$B$5</c:f>
              <c:numCache>
                <c:formatCode>0%</c:formatCode>
                <c:ptCount val="5"/>
                <c:pt idx="0">
                  <c:v>0.27</c:v>
                </c:pt>
                <c:pt idx="1">
                  <c:v>0.32</c:v>
                </c:pt>
                <c:pt idx="2">
                  <c:v>0.16</c:v>
                </c:pt>
                <c:pt idx="3">
                  <c:v>0.17</c:v>
                </c:pt>
                <c:pt idx="4">
                  <c:v>0.08</c:v>
                </c:pt>
              </c:numCache>
            </c:numRef>
          </c:val>
          <c:extLst>
            <c:ext xmlns:c16="http://schemas.microsoft.com/office/drawing/2014/chart" uri="{C3380CC4-5D6E-409C-BE32-E72D297353CC}">
              <c16:uniqueId val="{0000000A-C337-48C3-A1C1-4B483405509B}"/>
            </c:ext>
          </c:extLst>
        </c:ser>
        <c:dLbls>
          <c:dLblPos val="ctr"/>
          <c:showLegendKey val="0"/>
          <c:showVal val="1"/>
          <c:showCatName val="0"/>
          <c:showSerName val="0"/>
          <c:showPercent val="0"/>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5">
  <cs:axisTitle>
    <cs:lnRef idx="0"/>
    <cs:fillRef idx="0"/>
    <cs:effectRef idx="0"/>
    <cs:fontRef idx="minor">
      <a:schemeClr val="lt1">
        <a:lumMod val="75000"/>
      </a:schemeClr>
    </cs:fontRef>
    <cs:defRPr sz="1197" b="1" kern="1200"/>
  </cs:axisTitle>
  <cs:categoryAxis>
    <cs:lnRef idx="0"/>
    <cs:fillRef idx="0"/>
    <cs:effectRef idx="0"/>
    <cs:fontRef idx="minor">
      <a:schemeClr val="lt1">
        <a:lumMod val="75000"/>
      </a:schemeClr>
    </cs:fontRef>
    <cs:defRPr sz="1197" kern="1200"/>
  </cs:categoryAxis>
  <cs:chartArea>
    <cs:lnRef idx="0"/>
    <cs:fillRef idx="0"/>
    <cs:effectRef idx="0"/>
    <cs:fontRef idx="minor">
      <a:schemeClr val="dk1"/>
    </cs:fontRef>
    <cs:spPr>
      <a:solidFill>
        <a:schemeClr val="dk1">
          <a:lumMod val="75000"/>
          <a:lumOff val="25000"/>
        </a:schemeClr>
      </a:solidFill>
      <a:ln w="9525" cap="flat" cmpd="sng" algn="ctr">
        <a:solidFill>
          <a:schemeClr val="dk1">
            <a:lumMod val="15000"/>
            <a:lumOff val="85000"/>
          </a:schemeClr>
        </a:solidFill>
        <a:round/>
      </a:ln>
    </cs:spPr>
    <cs:defRPr sz="1197" kern="1200"/>
  </cs:chartArea>
  <cs:dataLabel>
    <cs:lnRef idx="0"/>
    <cs:fillRef idx="0"/>
    <cs:effectRef idx="0"/>
    <cs:fontRef idx="minor">
      <a:schemeClr val="lt1">
        <a:lumMod val="75000"/>
      </a:schemeClr>
    </cs:fontRef>
    <cs:defRPr sz="1197" kern="1200"/>
  </cs:dataLabel>
  <cs:dataLabelCallout>
    <cs:lnRef idx="0"/>
    <cs:fillRef idx="0"/>
    <cs:effectRef idx="0"/>
    <cs:fontRef idx="minor">
      <a:schemeClr val="lt1">
        <a:lumMod val="15000"/>
        <a:lumOff val="85000"/>
      </a:schemeClr>
    </cs:fontRef>
    <cs:spPr>
      <a:solidFill>
        <a:schemeClr val="dk1">
          <a:lumMod val="65000"/>
          <a:lumOff val="35000"/>
        </a:schemeClr>
      </a:solidFill>
    </cs:spPr>
    <cs:defRPr sz="1197" kern="1200"/>
    <cs:bodyPr rot="0" spcFirstLastPara="1" vertOverflow="clip" horzOverflow="clip" vert="horz" wrap="square" lIns="36576" tIns="18288" rIns="36576" bIns="18288" anchor="ctr" anchorCtr="1">
      <a:spAutoFit/>
    </cs:bodyPr>
  </cs:dataLabelCallout>
  <cs:dataPoint>
    <cs:lnRef idx="0">
      <cs:styleClr val="auto"/>
    </cs:lnRef>
    <cs:fillRef idx="0"/>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
  <cs:dataPoint3D>
    <cs:lnRef idx="0">
      <cs:styleClr val="auto"/>
    </cs:lnRef>
    <cs:fillRef idx="0">
      <cs:styleClr val="auto"/>
    </cs:fillRef>
    <cs:effectRef idx="0">
      <cs:styleClr val="auto"/>
    </cs:effectRef>
    <cs:fontRef idx="minor">
      <a:schemeClr val="dk1"/>
    </cs:fontRef>
    <cs:spPr>
      <a:ln w="9525" cap="flat" cmpd="sng" algn="ctr">
        <a:solidFill>
          <a:schemeClr val="phClr"/>
        </a:solidFill>
        <a:miter lim="800000"/>
      </a:ln>
      <a:effectLst>
        <a:glow rad="63500">
          <a:schemeClr val="phClr">
            <a:satMod val="175000"/>
            <a:alpha val="25000"/>
          </a:schemeClr>
        </a:glow>
      </a:effectLst>
    </cs:spPr>
  </cs:dataPoint3D>
  <cs:dataPointLine>
    <cs:lnRef idx="0">
      <cs:styleClr val="auto"/>
    </cs:lnRef>
    <cs:fillRef idx="0">
      <cs:styleClr val="auto"/>
    </cs:fillRef>
    <cs:effectRef idx="0">
      <cs:styleClr val="auto"/>
    </cs:effectRef>
    <cs:fontRef idx="minor">
      <a:schemeClr val="dk1"/>
    </cs:fontRef>
    <cs:spPr>
      <a:ln w="22225" cap="rnd">
        <a:solidFill>
          <a:schemeClr val="phClr"/>
        </a:solidFill>
      </a:ln>
      <a:effectLst>
        <a:glow rad="139700">
          <a:schemeClr val="phClr">
            <a:satMod val="175000"/>
            <a:alpha val="14000"/>
          </a:schemeClr>
        </a:glow>
      </a:effectLst>
    </cs:spPr>
  </cs:dataPointLine>
  <cs:dataPointMarker>
    <cs:lnRef idx="0">
      <cs:styleClr val="auto"/>
    </cs:lnRef>
    <cs:fillRef idx="0">
      <cs:styleClr val="auto"/>
    </cs:fillRef>
    <cs:effectRef idx="0">
      <cs:styleClr val="auto"/>
    </cs:effectRef>
    <cs:fontRef idx="minor">
      <a:schemeClr val="dk1"/>
    </cs:fontRef>
    <cs:spPr>
      <a:solidFill>
        <a:schemeClr val="phClr">
          <a:lumMod val="60000"/>
          <a:lumOff val="40000"/>
        </a:schemeClr>
      </a:solidFill>
      <a:effectLst>
        <a:glow rad="63500">
          <a:schemeClr val="phClr">
            <a:satMod val="175000"/>
            <a:alpha val="25000"/>
          </a:schemeClr>
        </a:glow>
      </a:effectLst>
    </cs:spPr>
  </cs:dataPointMarker>
  <cs:dataPointMarkerLayout symbol="circle" size="3"/>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lt1">
        <a:lumMod val="75000"/>
      </a:schemeClr>
    </cs:fontRef>
    <cs:spPr>
      <a:ln w="9525">
        <a:solidFill>
          <a:schemeClr val="dk1">
            <a:lumMod val="50000"/>
            <a:lumOff val="50000"/>
          </a:schemeClr>
        </a:solidFill>
      </a:ln>
    </cs:spPr>
    <cs:defRPr sz="1197" kern="1200"/>
  </cs:dataTable>
  <cs:downBar>
    <cs:lnRef idx="0"/>
    <cs:fillRef idx="0"/>
    <cs:effectRef idx="0"/>
    <cs:fontRef idx="minor">
      <a:schemeClr val="lt1"/>
    </cs:fontRef>
    <cs:spPr>
      <a:solidFill>
        <a:schemeClr val="dk1">
          <a:lumMod val="50000"/>
          <a:lumOff val="50000"/>
        </a:schemeClr>
      </a:solidFill>
      <a:ln w="9525">
        <a:solidFill>
          <a:schemeClr val="dk1">
            <a:lumMod val="75000"/>
          </a:schemeClr>
        </a:solidFill>
        <a:round/>
      </a:ln>
    </cs:spPr>
  </cs:downBar>
  <cs:dropLine>
    <cs:lnRef idx="0"/>
    <cs:fillRef idx="0"/>
    <cs:effectRef idx="0"/>
    <cs:fontRef idx="minor">
      <a:schemeClr val="dk1"/>
    </cs:fontRef>
    <cs:spPr>
      <a:ln w="9525">
        <a:solidFill>
          <a:schemeClr val="lt1">
            <a:lumMod val="50000"/>
          </a:schemeClr>
        </a:solidFill>
        <a:round/>
      </a:ln>
    </cs:spPr>
  </cs:dropLine>
  <cs:errorBar>
    <cs:lnRef idx="0"/>
    <cs:fillRef idx="0"/>
    <cs:effectRef idx="0"/>
    <cs:fontRef idx="minor">
      <a:schemeClr val="dk1"/>
    </cs:fontRef>
    <cs:spPr>
      <a:ln w="9525">
        <a:solidFill>
          <a:schemeClr val="lt1">
            <a:lumMod val="50000"/>
          </a:schemeClr>
        </a:solidFill>
        <a:round/>
      </a:ln>
    </cs:spPr>
  </cs:errorBar>
  <cs:floor>
    <cs:lnRef idx="0"/>
    <cs:fillRef idx="0"/>
    <cs:effectRef idx="0"/>
    <cs:fontRef idx="minor">
      <a:schemeClr val="dk1"/>
    </cs:fontRef>
  </cs:floor>
  <cs:gridlineMajor>
    <cs:lnRef idx="0"/>
    <cs:fillRef idx="0"/>
    <cs:effectRef idx="0"/>
    <cs:fontRef idx="minor">
      <a:schemeClr val="tx1"/>
    </cs:fontRef>
    <cs:spPr>
      <a:ln w="9525" cap="flat" cmpd="sng" algn="ctr">
        <a:solidFill>
          <a:schemeClr val="dk1">
            <a:lumMod val="65000"/>
            <a:lumOff val="35000"/>
            <a:alpha val="75000"/>
          </a:schemeClr>
        </a:solidFill>
        <a:round/>
      </a:ln>
    </cs:spPr>
  </cs:gridlineMajor>
  <cs:gridlineMinor>
    <cs:lnRef idx="0"/>
    <cs:fillRef idx="0"/>
    <cs:effectRef idx="0"/>
    <cs:fontRef idx="minor">
      <a:schemeClr val="tx1"/>
    </cs:fontRef>
    <cs:spPr>
      <a:ln w="9525" cap="flat" cmpd="sng" algn="ctr">
        <a:solidFill>
          <a:schemeClr val="dk1">
            <a:lumMod val="65000"/>
            <a:lumOff val="35000"/>
            <a:alpha val="25000"/>
          </a:schemeClr>
        </a:solidFill>
        <a:round/>
      </a:ln>
    </cs:spPr>
  </cs:gridlineMinor>
  <cs:hiLoLine>
    <cs:lnRef idx="0"/>
    <cs:fillRef idx="0"/>
    <cs:effectRef idx="0"/>
    <cs:fontRef idx="minor">
      <a:schemeClr val="dk1"/>
    </cs:fontRef>
    <cs:spPr>
      <a:ln w="9525">
        <a:solidFill>
          <a:schemeClr val="lt1">
            <a:lumMod val="50000"/>
          </a:schemeClr>
        </a:solidFill>
        <a:round/>
      </a:ln>
    </cs:spPr>
  </cs:hiLoLine>
  <cs:leaderLine>
    <cs:lnRef idx="0"/>
    <cs:fillRef idx="0"/>
    <cs:effectRef idx="0"/>
    <cs:fontRef idx="minor">
      <a:schemeClr val="dk1"/>
    </cs:fontRef>
    <cs:spPr>
      <a:ln w="9525">
        <a:solidFill>
          <a:schemeClr val="lt1">
            <a:lumMod val="50000"/>
          </a:schemeClr>
        </a:solidFill>
        <a:round/>
      </a:ln>
    </cs:spPr>
  </cs:leaderLine>
  <cs:legend>
    <cs:lnRef idx="0"/>
    <cs:fillRef idx="0"/>
    <cs:effectRef idx="0"/>
    <cs:fontRef idx="minor">
      <a:schemeClr val="lt1">
        <a:lumMod val="7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lt1">
        <a:lumMod val="75000"/>
      </a:schemeClr>
    </cs:fontRef>
    <cs:defRPr sz="1197" kern="1200"/>
  </cs:seriesAxis>
  <cs:seriesLine>
    <cs:lnRef idx="0"/>
    <cs:fillRef idx="0"/>
    <cs:effectRef idx="0"/>
    <cs:fontRef idx="minor">
      <a:schemeClr val="dk1"/>
    </cs:fontRef>
    <cs:spPr>
      <a:ln w="9525">
        <a:solidFill>
          <a:schemeClr val="lt1">
            <a:lumMod val="50000"/>
          </a:schemeClr>
        </a:solidFill>
        <a:round/>
      </a:ln>
    </cs:spPr>
  </cs:seriesLine>
  <cs:title>
    <cs:lnRef idx="0"/>
    <cs:fillRef idx="0"/>
    <cs:effectRef idx="0"/>
    <cs:fontRef idx="minor">
      <a:schemeClr val="lt1">
        <a:lumMod val="85000"/>
      </a:schemeClr>
    </cs:fontRef>
    <cs:defRPr sz="1862" b="1" kern="1200" cap="none" baseline="0"/>
  </cs:title>
  <cs:trendline>
    <cs:lnRef idx="0">
      <cs:styleClr val="auto"/>
    </cs:lnRef>
    <cs:fillRef idx="0"/>
    <cs:effectRef idx="0"/>
    <cs:fontRef idx="minor">
      <a:schemeClr val="lt1"/>
    </cs:fontRef>
    <cs:spPr>
      <a:ln w="25400" cap="rnd">
        <a:solidFill>
          <a:schemeClr val="phClr">
            <a:alpha val="50000"/>
          </a:schemeClr>
        </a:solidFill>
      </a:ln>
    </cs:spPr>
  </cs:trendline>
  <cs:trendlineLabel>
    <cs:lnRef idx="0"/>
    <cs:fillRef idx="0"/>
    <cs:effectRef idx="0"/>
    <cs:fontRef idx="minor">
      <a:schemeClr val="lt1">
        <a:lumMod val="75000"/>
      </a:schemeClr>
    </cs:fontRef>
    <cs:defRPr sz="1197" kern="1200"/>
  </cs:trendlineLabel>
  <cs:upBar>
    <cs:lnRef idx="0"/>
    <cs:fillRef idx="0"/>
    <cs:effectRef idx="0"/>
    <cs:fontRef idx="minor">
      <a:schemeClr val="dk1"/>
    </cs:fontRef>
    <cs:spPr>
      <a:solidFill>
        <a:schemeClr val="lt1">
          <a:lumMod val="85000"/>
        </a:schemeClr>
      </a:solidFill>
      <a:ln w="9525">
        <a:solidFill>
          <a:schemeClr val="dk1">
            <a:lumMod val="50000"/>
          </a:schemeClr>
        </a:solidFill>
        <a:round/>
      </a:ln>
    </cs:spPr>
  </cs:upBar>
  <cs:valueAxis>
    <cs:lnRef idx="0"/>
    <cs:fillRef idx="0"/>
    <cs:effectRef idx="0"/>
    <cs:fontRef idx="minor">
      <a:schemeClr val="lt1">
        <a:lumMod val="75000"/>
      </a:schemeClr>
    </cs:fontRef>
    <cs:spPr>
      <a:ln w="9525" cap="flat" cmpd="sng" algn="ctr">
        <a:solidFill>
          <a:schemeClr val="lt1">
            <a:lumMod val="50000"/>
          </a:schemeClr>
        </a:solidFill>
        <a:round/>
      </a:ln>
    </cs:spPr>
    <cs:defRPr sz="1197" kern="1200"/>
    <cs:bodyPr/>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12">
  <cs:axisTitle>
    <cs:lnRef idx="0"/>
    <cs:fillRef idx="0"/>
    <cs:effectRef idx="0"/>
    <cs:fontRef idx="minor">
      <a:schemeClr val="tx1">
        <a:lumMod val="65000"/>
        <a:lumOff val="35000"/>
      </a:schemeClr>
    </cs:fontRef>
    <cs:defRPr sz="1197" kern="1200" cap="all"/>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b="0" kern="1200" cap="none" spc="0" normalizeH="0" baseline="0"/>
  </cs:categoryAxis>
  <cs:chartArea mods="allowNoFillOverride allowNoLineOverride">
    <cs:lnRef idx="0"/>
    <cs:fillRef idx="0"/>
    <cs:effectRef idx="0"/>
    <cs:fontRef idx="minor">
      <a:schemeClr val="dk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75000"/>
        <a:lumOff val="25000"/>
      </a:schemeClr>
    </cs:fontRef>
    <cs:spPr>
      <a:solidFill>
        <a:schemeClr val="dk1">
          <a:lumMod val="15000"/>
          <a:lumOff val="85000"/>
        </a:schemeClr>
      </a:solidFill>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cs:spPr>
  </cs:dataPoint>
  <cs:dataPoint3D>
    <cs:lnRef idx="0"/>
    <cs:fillRef idx="0">
      <cs:styleClr val="auto"/>
    </cs:fillRef>
    <cs:effectRef idx="0"/>
    <cs:fontRef idx="minor">
      <a:schemeClr val="dk1"/>
    </cs:fontRef>
    <cs:spPr>
      <a:solidFill>
        <a:schemeClr val="phClr"/>
      </a:solidFill>
    </cs:spPr>
  </cs:dataPoint3D>
  <cs:dataPointLine>
    <cs:lnRef idx="0">
      <cs:styleClr val="auto"/>
    </cs:lnRef>
    <cs:fillRef idx="0"/>
    <cs:effectRef idx="0"/>
    <cs:fontRef idx="minor">
      <a:schemeClr val="dk1"/>
    </cs:fontRef>
    <cs:spPr>
      <a:ln w="38100" cap="rnd">
        <a:solidFill>
          <a:schemeClr val="phClr"/>
        </a:solidFill>
        <a:round/>
      </a:ln>
    </cs:spPr>
  </cs:dataPointLine>
  <cs:dataPointMarker>
    <cs:lnRef idx="0"/>
    <cs:fillRef idx="0">
      <cs:styleClr val="auto"/>
    </cs:fillRef>
    <cs:effectRef idx="0"/>
    <cs:fontRef idx="minor">
      <a:schemeClr val="dk1"/>
    </cs:fontRef>
    <cs:spPr>
      <a:solidFill>
        <a:schemeClr val="phClr"/>
      </a:solidFill>
    </cs:spPr>
  </cs:dataPointMarker>
  <cs:dataPointMarkerLayout symbol="circle" size="8"/>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ln w="9525">
        <a:solidFill>
          <a:schemeClr val="tx1">
            <a:lumMod val="15000"/>
            <a:lumOff val="85000"/>
          </a:schemeClr>
        </a:solidFill>
      </a:ln>
    </cs:spPr>
    <cs:defRPr sz="1197" kern="1200"/>
  </cs:dataTable>
  <cs:downBar>
    <cs:lnRef idx="0"/>
    <cs:fillRef idx="0"/>
    <cs:effectRef idx="0"/>
    <cs:fontRef idx="minor">
      <a:schemeClr val="dk1"/>
    </cs:fontRef>
    <cs:spPr>
      <a:solidFill>
        <a:schemeClr val="dk1">
          <a:lumMod val="75000"/>
          <a:lumOff val="25000"/>
        </a:schemeClr>
      </a:solidFill>
      <a:ln w="9525">
        <a:solidFill>
          <a:schemeClr val="tx1">
            <a:lumMod val="50000"/>
            <a:lumOff val="50000"/>
          </a:schemeClr>
        </a:solidFill>
      </a:ln>
    </cs:spPr>
  </cs:downBar>
  <cs:dropLine>
    <cs:lnRef idx="0"/>
    <cs:fillRef idx="0"/>
    <cs:effectRef idx="0"/>
    <cs:fontRef idx="minor">
      <a:schemeClr val="dk1"/>
    </cs:fontRef>
    <cs:spPr>
      <a:ln w="9525">
        <a:solidFill>
          <a:schemeClr val="tx1">
            <a:lumMod val="50000"/>
            <a:lumOff val="50000"/>
          </a:schemeClr>
        </a:solidFill>
        <a:prstDash val="dash"/>
      </a:ln>
    </cs:spPr>
  </cs:dropLine>
  <cs:errorBar>
    <cs:lnRef idx="0"/>
    <cs:fillRef idx="0"/>
    <cs:effectRef idx="0"/>
    <cs:fontRef idx="minor">
      <a:schemeClr val="dk1"/>
    </cs:fontRef>
    <cs:spPr>
      <a:ln w="9525">
        <a:solidFill>
          <a:schemeClr val="tx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tx1">
            <a:lumMod val="15000"/>
            <a:lumOff val="85000"/>
          </a:schemeClr>
        </a:solidFill>
        <a:round/>
      </a:ln>
    </cs:spPr>
  </cs:gridlineMajor>
  <cs:gridlineMinor>
    <cs:lnRef idx="0"/>
    <cs:fillRef idx="0"/>
    <cs:effectRef idx="0"/>
    <cs:fontRef idx="minor">
      <a:schemeClr val="dk1"/>
    </cs:fontRef>
    <cs:spPr>
      <a:ln w="9525" cap="flat" cmpd="sng" algn="ctr">
        <a:solidFill>
          <a:schemeClr val="tx1">
            <a:lumMod val="5000"/>
            <a:lumOff val="95000"/>
          </a:schemeClr>
        </a:solidFill>
        <a:round/>
      </a:ln>
    </cs:spPr>
  </cs:gridlineMinor>
  <cs:hiLoLine>
    <cs:lnRef idx="0"/>
    <cs:fillRef idx="0"/>
    <cs:effectRef idx="0"/>
    <cs:fontRef idx="minor">
      <a:schemeClr val="dk1"/>
    </cs:fontRef>
    <cs:spPr>
      <a:ln w="9525">
        <a:solidFill>
          <a:schemeClr val="tx1">
            <a:lumMod val="50000"/>
            <a:lumOff val="50000"/>
          </a:schemeClr>
        </a:solidFill>
        <a:prstDash val="dash"/>
      </a:ln>
    </cs:spPr>
  </cs:hiLoLine>
  <cs:leaderLine>
    <cs:lnRef idx="0"/>
    <cs:fillRef idx="0"/>
    <cs:effectRef idx="0"/>
    <cs:fontRef idx="minor">
      <a:schemeClr val="dk1"/>
    </cs:fontRef>
    <cs:spPr>
      <a:ln w="9525">
        <a:solidFill>
          <a:schemeClr val="tx1">
            <a:lumMod val="35000"/>
            <a:lumOff val="65000"/>
          </a:schemeClr>
        </a:solidFill>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dk1"/>
    </cs:fontRef>
  </cs:plotArea>
  <cs:plotArea3D mods="allowNoFillOverride allowNoLineOverride">
    <cs:lnRef idx="0"/>
    <cs:fillRef idx="0"/>
    <cs:effectRef idx="0"/>
    <cs:fontRef idx="minor">
      <a:schemeClr val="dk1"/>
    </cs:fontRef>
  </cs:plotArea3D>
  <cs:series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seriesAxis>
  <cs:seriesLine>
    <cs:lnRef idx="0"/>
    <cs:fillRef idx="0"/>
    <cs:effectRef idx="0"/>
    <cs:fontRef idx="minor">
      <a:schemeClr val="dk1"/>
    </cs:fontRef>
    <cs:spPr>
      <a:ln w="9525">
        <a:solidFill>
          <a:schemeClr val="tx1">
            <a:lumMod val="35000"/>
            <a:lumOff val="65000"/>
          </a:schemeClr>
        </a:solidFill>
        <a:round/>
      </a:ln>
    </cs:spPr>
  </cs:seriesLine>
  <cs:title>
    <cs:lnRef idx="0"/>
    <cs:fillRef idx="0"/>
    <cs:effectRef idx="0"/>
    <cs:fontRef idx="major">
      <a:schemeClr val="tx1">
        <a:lumMod val="65000"/>
        <a:lumOff val="35000"/>
      </a:schemeClr>
    </cs:fontRef>
    <cs:defRPr sz="2200" b="0" kern="1200" cap="none" spc="0" normalizeH="0" baseline="0"/>
  </cs:title>
  <cs:trendline>
    <cs:lnRef idx="0">
      <cs:styleClr val="auto"/>
    </cs:lnRef>
    <cs:fillRef idx="0"/>
    <cs:effectRef idx="0"/>
    <cs:fontRef idx="minor">
      <a:schemeClr val="dk1"/>
    </cs:fontRef>
    <cs:spPr>
      <a:ln w="19050" cap="rnd">
        <a:solidFill>
          <a:schemeClr val="phClr"/>
        </a:solidFill>
        <a:round/>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50000"/>
            <a:lumOff val="50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33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053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Arial" panose="020B0604020202020204" pitchFamily="34" charset="0"/>
              </a:defRPr>
            </a:lvl1pPr>
          </a:lstStyle>
          <a:p>
            <a:pPr>
              <a:defRPr/>
            </a:pPr>
            <a:endParaRPr lang="en-US" altLang="en-US"/>
          </a:p>
        </p:txBody>
      </p:sp>
      <p:sp>
        <p:nvSpPr>
          <p:cNvPr id="150531"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Arial" panose="020B0604020202020204" pitchFamily="34" charset="0"/>
              </a:defRPr>
            </a:lvl1pPr>
          </a:lstStyle>
          <a:p>
            <a:pPr>
              <a:defRPr/>
            </a:pPr>
            <a:endParaRPr lang="en-US" altLang="en-US"/>
          </a:p>
        </p:txBody>
      </p:sp>
      <p:sp>
        <p:nvSpPr>
          <p:cNvPr id="4100" name="Rectangle 4"/>
          <p:cNvSpPr>
            <a:spLocks noGrp="1" noRot="1" noChangeAspect="1" noChangeArrowheads="1" noTextEdit="1"/>
          </p:cNvSpPr>
          <p:nvPr>
            <p:ph type="sldImg" idx="2"/>
          </p:nvPr>
        </p:nvSpPr>
        <p:spPr bwMode="auto">
          <a:xfrm>
            <a:off x="2143125" y="685800"/>
            <a:ext cx="2571750" cy="3429000"/>
          </a:xfrm>
          <a:prstGeom prst="rect">
            <a:avLst/>
          </a:prstGeom>
          <a:noFill/>
          <a:ln w="9525">
            <a:solidFill>
              <a:srgbClr val="000000"/>
            </a:solidFill>
            <a:miter lim="800000"/>
          </a:ln>
          <a:effectLst/>
        </p:spPr>
      </p:sp>
      <p:sp>
        <p:nvSpPr>
          <p:cNvPr id="150533"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en-US" altLang="en-US" noProof="0"/>
              <a:t>Click to edit Master text styles</a:t>
            </a:r>
          </a:p>
          <a:p>
            <a:pPr lvl="1"/>
            <a:r>
              <a:rPr lang="en-US" altLang="en-US" noProof="0"/>
              <a:t>Second level</a:t>
            </a:r>
          </a:p>
          <a:p>
            <a:pPr lvl="2"/>
            <a:r>
              <a:rPr lang="en-US" altLang="en-US" noProof="0"/>
              <a:t>Third level</a:t>
            </a:r>
          </a:p>
          <a:p>
            <a:pPr lvl="3"/>
            <a:r>
              <a:rPr lang="en-US" altLang="en-US" noProof="0"/>
              <a:t>Fourth level</a:t>
            </a:r>
          </a:p>
          <a:p>
            <a:pPr lvl="4"/>
            <a:r>
              <a:rPr lang="en-US" altLang="en-US" noProof="0"/>
              <a:t>Fifth level</a:t>
            </a:r>
          </a:p>
        </p:txBody>
      </p:sp>
      <p:sp>
        <p:nvSpPr>
          <p:cNvPr id="150534"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Arial" panose="020B0604020202020204" pitchFamily="34" charset="0"/>
              </a:defRPr>
            </a:lvl1pPr>
          </a:lstStyle>
          <a:p>
            <a:pPr>
              <a:defRPr/>
            </a:pPr>
            <a:endParaRPr lang="en-US" altLang="en-US"/>
          </a:p>
        </p:txBody>
      </p:sp>
      <p:sp>
        <p:nvSpPr>
          <p:cNvPr id="150535"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Arial" panose="020B0604020202020204" pitchFamily="34" charset="0"/>
              </a:defRPr>
            </a:lvl1pPr>
          </a:lstStyle>
          <a:p>
            <a:fld id="{8EABC173-F206-4838-B6BA-4A78D14D5BF6}" type="slidenum">
              <a:rPr lang="he-IL" altLang="en-US"/>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p:cNvSpPr>
            <a:spLocks noGrp="1" noChangeArrowheads="1"/>
          </p:cNvSpPr>
          <p:nvPr>
            <p:ph type="sldNum" sz="quarter" idx="5"/>
          </p:nvPr>
        </p:nvSpPr>
        <p:spPr>
          <a:noFill/>
          <a:ln>
            <a:miter lim="800000"/>
          </a:ln>
        </p:spPr>
        <p:txBody>
          <a:bodyPr/>
          <a:lstStyle/>
          <a:p>
            <a:fld id="{4A0F93E2-F9D0-4A92-B598-7EEAE571D791}" type="slidenum">
              <a:rPr lang="he-IL" altLang="en-US"/>
              <a:t>1</a:t>
            </a:fld>
            <a:endParaRPr lang="en-US" altLang="en-US"/>
          </a:p>
        </p:txBody>
      </p:sp>
      <p:sp>
        <p:nvSpPr>
          <p:cNvPr id="6147" name="Rectangle 2"/>
          <p:cNvSpPr>
            <a:spLocks noGrp="1" noRot="1" noChangeAspect="1" noChangeArrowheads="1" noTextEdit="1"/>
          </p:cNvSpPr>
          <p:nvPr>
            <p:ph type="sldImg"/>
          </p:nvPr>
        </p:nvSpPr>
        <p:spPr>
          <a:xfrm>
            <a:off x="2143125" y="685800"/>
            <a:ext cx="2571750" cy="3429000"/>
          </a:xfrm>
        </p:spPr>
      </p:sp>
      <p:sp>
        <p:nvSpPr>
          <p:cNvPr id="6148" name="Rectangle 3"/>
          <p:cNvSpPr>
            <a:spLocks noGrp="1" noChangeArrowheads="1"/>
          </p:cNvSpPr>
          <p:nvPr>
            <p:ph type="body" idx="1"/>
          </p:nvPr>
        </p:nvSpPr>
        <p:spPr>
          <a:noFill/>
        </p:spPr>
        <p:txBody>
          <a:bodyPr/>
          <a:lstStyle/>
          <a:p>
            <a:pPr eaLnBrk="1" hangingPunct="1"/>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7183968"/>
            <a:ext cx="24688800" cy="15280217"/>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4114800" y="23052618"/>
            <a:ext cx="24688800" cy="1059814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3031" y="1697568"/>
            <a:ext cx="7910513" cy="41239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20304" y="1697568"/>
            <a:ext cx="23618428" cy="412390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7183968"/>
            <a:ext cx="24688800" cy="15280217"/>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4114800" y="23052618"/>
            <a:ext cx="24688800" cy="1059814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519" y="10943167"/>
            <a:ext cx="28392835" cy="18256251"/>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245519" y="29372984"/>
            <a:ext cx="28392835" cy="96012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20304" y="7518400"/>
            <a:ext cx="3682603" cy="354181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17207" y="7518400"/>
            <a:ext cx="3683794" cy="354181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336800"/>
            <a:ext cx="28392835" cy="8483600"/>
          </a:xfrm>
        </p:spPr>
        <p:txBody>
          <a:bodyPr/>
          <a:lstStyle/>
          <a:p>
            <a:r>
              <a:rPr lang="en-US"/>
              <a:t>Click to edit Master title style</a:t>
            </a:r>
          </a:p>
        </p:txBody>
      </p:sp>
      <p:sp>
        <p:nvSpPr>
          <p:cNvPr id="3" name="Text Placeholder 2"/>
          <p:cNvSpPr>
            <a:spLocks noGrp="1"/>
          </p:cNvSpPr>
          <p:nvPr>
            <p:ph type="body" idx="1"/>
          </p:nvPr>
        </p:nvSpPr>
        <p:spPr>
          <a:xfrm>
            <a:off x="2266950" y="10759017"/>
            <a:ext cx="13926741" cy="52726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66950" y="16031633"/>
            <a:ext cx="13926741" cy="2358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5179" y="10759017"/>
            <a:ext cx="13994606" cy="52726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16665179" y="16031633"/>
            <a:ext cx="13994606" cy="2358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925234"/>
            <a:ext cx="10617994" cy="10242551"/>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3994606" y="6320367"/>
            <a:ext cx="16665179" cy="31191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6950" y="13167785"/>
            <a:ext cx="10617994" cy="243945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925234"/>
            <a:ext cx="10617994" cy="10242551"/>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13994606" y="6320367"/>
            <a:ext cx="16665179" cy="31191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266950" y="13167785"/>
            <a:ext cx="10617994" cy="243945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3031" y="1697568"/>
            <a:ext cx="7910513" cy="41239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20304" y="1697568"/>
            <a:ext cx="23618428" cy="412390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4114800" y="7183968"/>
            <a:ext cx="24688800" cy="15280217"/>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4114800" y="23052618"/>
            <a:ext cx="24688800" cy="10598149"/>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519" y="10943167"/>
            <a:ext cx="28392835" cy="18256251"/>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245519" y="29372984"/>
            <a:ext cx="28392835" cy="96012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20304" y="7518400"/>
            <a:ext cx="15763875" cy="354181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16398479" y="7518400"/>
            <a:ext cx="15765065" cy="354181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336800"/>
            <a:ext cx="28392835" cy="8483600"/>
          </a:xfrm>
        </p:spPr>
        <p:txBody>
          <a:bodyPr/>
          <a:lstStyle/>
          <a:p>
            <a:r>
              <a:rPr lang="en-US"/>
              <a:t>Click to edit Master title style</a:t>
            </a:r>
          </a:p>
        </p:txBody>
      </p:sp>
      <p:sp>
        <p:nvSpPr>
          <p:cNvPr id="3" name="Text Placeholder 2"/>
          <p:cNvSpPr>
            <a:spLocks noGrp="1"/>
          </p:cNvSpPr>
          <p:nvPr>
            <p:ph type="body" idx="1"/>
          </p:nvPr>
        </p:nvSpPr>
        <p:spPr>
          <a:xfrm>
            <a:off x="2266950" y="10759017"/>
            <a:ext cx="13926741" cy="52726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66950" y="16031633"/>
            <a:ext cx="13926741" cy="2358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5179" y="10759017"/>
            <a:ext cx="13994606" cy="52726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16665179" y="16031633"/>
            <a:ext cx="13994606" cy="2358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245519" y="10943167"/>
            <a:ext cx="28392835" cy="18256251"/>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2245519" y="29372984"/>
            <a:ext cx="28392835" cy="9601200"/>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925234"/>
            <a:ext cx="10617994" cy="10242551"/>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3994606" y="6320367"/>
            <a:ext cx="16665179" cy="31191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6950" y="13167785"/>
            <a:ext cx="10617994" cy="243945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925234"/>
            <a:ext cx="10617994" cy="10242551"/>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13994606" y="6320367"/>
            <a:ext cx="16665179" cy="31191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266950" y="13167785"/>
            <a:ext cx="10617994" cy="243945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24253031" y="1697568"/>
            <a:ext cx="7910513" cy="4123901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520304" y="1697568"/>
            <a:ext cx="23618428" cy="41239017"/>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520304" y="7518400"/>
            <a:ext cx="3682603" cy="354181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317207" y="7518400"/>
            <a:ext cx="3683794" cy="354181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336800"/>
            <a:ext cx="28392835" cy="8483600"/>
          </a:xfrm>
        </p:spPr>
        <p:txBody>
          <a:bodyPr/>
          <a:lstStyle/>
          <a:p>
            <a:r>
              <a:rPr lang="en-US"/>
              <a:t>Click to edit Master title style</a:t>
            </a:r>
          </a:p>
        </p:txBody>
      </p:sp>
      <p:sp>
        <p:nvSpPr>
          <p:cNvPr id="3" name="Text Placeholder 2"/>
          <p:cNvSpPr>
            <a:spLocks noGrp="1"/>
          </p:cNvSpPr>
          <p:nvPr>
            <p:ph type="body" idx="1"/>
          </p:nvPr>
        </p:nvSpPr>
        <p:spPr>
          <a:xfrm>
            <a:off x="2266950" y="10759017"/>
            <a:ext cx="13926741" cy="52726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2266950" y="16031633"/>
            <a:ext cx="13926741" cy="2358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16665179" y="10759017"/>
            <a:ext cx="13994606" cy="52726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16665179" y="16031633"/>
            <a:ext cx="13994606" cy="23581784"/>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925234"/>
            <a:ext cx="10617994" cy="10242551"/>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13994606" y="6320367"/>
            <a:ext cx="16665179" cy="31191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266950" y="13167785"/>
            <a:ext cx="10617994" cy="243945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66950" y="2925234"/>
            <a:ext cx="10617994" cy="10242551"/>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13994606" y="6320367"/>
            <a:ext cx="16665179" cy="311912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266950" y="13167785"/>
            <a:ext cx="10617994" cy="24394583"/>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36"/>
          <p:cNvSpPr>
            <a:spLocks noChangeArrowheads="1"/>
          </p:cNvSpPr>
          <p:nvPr userDrawn="1"/>
        </p:nvSpPr>
        <p:spPr bwMode="auto">
          <a:xfrm>
            <a:off x="0" y="0"/>
            <a:ext cx="32918400" cy="6400800"/>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1027" name="Rectangle 33"/>
          <p:cNvSpPr>
            <a:spLocks noChangeArrowheads="1"/>
          </p:cNvSpPr>
          <p:nvPr userDrawn="1"/>
        </p:nvSpPr>
        <p:spPr bwMode="auto">
          <a:xfrm>
            <a:off x="520303" y="7518400"/>
            <a:ext cx="7480697"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1028" name="Rectangle 9"/>
          <p:cNvSpPr>
            <a:spLocks noChangeArrowheads="1"/>
          </p:cNvSpPr>
          <p:nvPr userDrawn="1"/>
        </p:nvSpPr>
        <p:spPr bwMode="auto">
          <a:xfrm>
            <a:off x="0" y="6400801"/>
            <a:ext cx="32918400" cy="173567"/>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1029" name="Text Box 14"/>
          <p:cNvSpPr txBox="1">
            <a:spLocks noChangeArrowheads="1"/>
          </p:cNvSpPr>
          <p:nvPr userDrawn="1"/>
        </p:nvSpPr>
        <p:spPr bwMode="auto">
          <a:xfrm>
            <a:off x="457200" y="43260434"/>
            <a:ext cx="1885950" cy="421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67" tIns="45624" rIns="91267" bIns="45624">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nSpc>
                <a:spcPct val="65000"/>
              </a:lnSpc>
              <a:spcBef>
                <a:spcPct val="50000"/>
              </a:spcBef>
              <a:defRPr/>
            </a:pPr>
            <a:r>
              <a:rPr lang="en-US" altLang="en-US" sz="500" b="1">
                <a:solidFill>
                  <a:schemeClr val="bg2"/>
                </a:solidFill>
                <a:latin typeface="Arial" panose="020B0604020202020204" pitchFamily="34" charset="0"/>
              </a:rPr>
              <a:t>TEMPLATE DESIGN © 2007</a:t>
            </a:r>
          </a:p>
          <a:p>
            <a:pPr>
              <a:lnSpc>
                <a:spcPct val="65000"/>
              </a:lnSpc>
              <a:spcBef>
                <a:spcPct val="50000"/>
              </a:spcBef>
              <a:defRPr/>
            </a:pPr>
            <a:r>
              <a:rPr lang="en-US" altLang="en-US" sz="1000" b="1">
                <a:solidFill>
                  <a:schemeClr val="bg2"/>
                </a:solidFill>
                <a:latin typeface="Arial" panose="020B0604020202020204" pitchFamily="34" charset="0"/>
              </a:rPr>
              <a:t>www.PosterPresentations.com</a:t>
            </a:r>
          </a:p>
        </p:txBody>
      </p:sp>
      <p:sp>
        <p:nvSpPr>
          <p:cNvPr id="1030" name="Rectangle 15"/>
          <p:cNvSpPr>
            <a:spLocks noGrp="1" noChangeArrowheads="1"/>
          </p:cNvSpPr>
          <p:nvPr>
            <p:ph type="title"/>
          </p:nvPr>
        </p:nvSpPr>
        <p:spPr bwMode="auto">
          <a:xfrm>
            <a:off x="720329" y="1697568"/>
            <a:ext cx="31443215" cy="2935817"/>
          </a:xfrm>
          <a:prstGeom prst="rect">
            <a:avLst/>
          </a:prstGeom>
          <a:noFill/>
          <a:ln w="9525">
            <a:noFill/>
            <a:miter lim="800000"/>
          </a:ln>
          <a:effectLst/>
        </p:spPr>
        <p:txBody>
          <a:bodyPr vert="horz" wrap="square" lIns="91267" tIns="45624" rIns="91267" bIns="45624" numCol="1" anchor="ctr" anchorCtr="0" compatLnSpc="1"/>
          <a:lstStyle/>
          <a:p>
            <a:pPr lvl="0"/>
            <a:r>
              <a:rPr lang="en-US" altLang="en-US"/>
              <a:t>Click to edit Master title style</a:t>
            </a:r>
          </a:p>
        </p:txBody>
      </p:sp>
      <p:sp>
        <p:nvSpPr>
          <p:cNvPr id="1031" name="Rectangle 16"/>
          <p:cNvSpPr>
            <a:spLocks noGrp="1" noChangeArrowheads="1"/>
          </p:cNvSpPr>
          <p:nvPr>
            <p:ph type="body" idx="1"/>
          </p:nvPr>
        </p:nvSpPr>
        <p:spPr bwMode="auto">
          <a:xfrm>
            <a:off x="520303" y="7518400"/>
            <a:ext cx="7480697" cy="35418184"/>
          </a:xfrm>
          <a:prstGeom prst="rect">
            <a:avLst/>
          </a:prstGeom>
          <a:noFill/>
          <a:ln w="9525">
            <a:noFill/>
            <a:miter lim="800000"/>
          </a:ln>
          <a:effectLst/>
        </p:spPr>
        <p:txBody>
          <a:bodyPr vert="horz" wrap="square" lIns="456408" tIns="456408" rIns="456408" bIns="456408" numCol="1" anchor="t" anchorCtr="0" compatLnSpc="1"/>
          <a:lstStyle/>
          <a:p>
            <a:pPr lvl="0"/>
            <a:r>
              <a:rPr lang="en-US" altLang="en-US"/>
              <a:t>Click to edit Master text styles</a:t>
            </a:r>
          </a:p>
          <a:p>
            <a:pPr lvl="1"/>
            <a:r>
              <a:rPr lang="en-US" altLang="en-US"/>
              <a:t>Second level</a:t>
            </a:r>
          </a:p>
        </p:txBody>
      </p:sp>
      <p:sp>
        <p:nvSpPr>
          <p:cNvPr id="1032" name="Rectangle 25"/>
          <p:cNvSpPr>
            <a:spLocks noChangeArrowheads="1"/>
          </p:cNvSpPr>
          <p:nvPr userDrawn="1"/>
        </p:nvSpPr>
        <p:spPr bwMode="auto">
          <a:xfrm>
            <a:off x="0" y="0"/>
            <a:ext cx="32918400" cy="43891200"/>
          </a:xfrm>
          <a:prstGeom prst="rect">
            <a:avLst/>
          </a:prstGeom>
          <a:noFill/>
          <a:ln w="3175">
            <a:solidFill>
              <a:schemeClr val="tx2"/>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1033" name="Rectangle 32"/>
          <p:cNvSpPr>
            <a:spLocks noChangeArrowheads="1"/>
          </p:cNvSpPr>
          <p:nvPr userDrawn="1"/>
        </p:nvSpPr>
        <p:spPr bwMode="auto">
          <a:xfrm>
            <a:off x="8617744" y="7518400"/>
            <a:ext cx="7486650"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1034" name="Rectangle 34"/>
          <p:cNvSpPr>
            <a:spLocks noChangeArrowheads="1"/>
          </p:cNvSpPr>
          <p:nvPr userDrawn="1"/>
        </p:nvSpPr>
        <p:spPr bwMode="auto">
          <a:xfrm>
            <a:off x="16704469" y="7518400"/>
            <a:ext cx="7486650"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1035" name="Rectangle 35"/>
          <p:cNvSpPr>
            <a:spLocks noChangeArrowheads="1"/>
          </p:cNvSpPr>
          <p:nvPr userDrawn="1"/>
        </p:nvSpPr>
        <p:spPr bwMode="auto">
          <a:xfrm>
            <a:off x="24809054" y="7518400"/>
            <a:ext cx="7486650"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8600" kern="12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anose="020B0A04020102020204" pitchFamily="34" charset="0"/>
        </a:defRPr>
      </a:lvl2pPr>
      <a:lvl3pPr algn="ctr" rtl="0" eaLnBrk="0" fontAlgn="base" hangingPunct="0">
        <a:spcBef>
          <a:spcPct val="0"/>
        </a:spcBef>
        <a:spcAft>
          <a:spcPct val="0"/>
        </a:spcAft>
        <a:defRPr sz="8600">
          <a:solidFill>
            <a:schemeClr val="tx2"/>
          </a:solidFill>
          <a:latin typeface="Arial Black" panose="020B0A04020102020204" pitchFamily="34" charset="0"/>
        </a:defRPr>
      </a:lvl3pPr>
      <a:lvl4pPr algn="ctr" rtl="0" eaLnBrk="0" fontAlgn="base" hangingPunct="0">
        <a:spcBef>
          <a:spcPct val="0"/>
        </a:spcBef>
        <a:spcAft>
          <a:spcPct val="0"/>
        </a:spcAft>
        <a:defRPr sz="8600">
          <a:solidFill>
            <a:schemeClr val="tx2"/>
          </a:solidFill>
          <a:latin typeface="Arial Black" panose="020B0A04020102020204" pitchFamily="34" charset="0"/>
        </a:defRPr>
      </a:lvl4pPr>
      <a:lvl5pPr algn="ctr" rtl="0" eaLnBrk="0" fontAlgn="base" hangingPunct="0">
        <a:spcBef>
          <a:spcPct val="0"/>
        </a:spcBef>
        <a:spcAft>
          <a:spcPct val="0"/>
        </a:spcAft>
        <a:defRPr sz="8600">
          <a:solidFill>
            <a:schemeClr val="tx2"/>
          </a:solidFill>
          <a:latin typeface="Arial Black" panose="020B0A04020102020204" pitchFamily="34" charset="0"/>
        </a:defRPr>
      </a:lvl5pPr>
      <a:lvl6pPr marL="457200" algn="ctr" rtl="0" fontAlgn="base">
        <a:spcBef>
          <a:spcPct val="0"/>
        </a:spcBef>
        <a:spcAft>
          <a:spcPct val="0"/>
        </a:spcAft>
        <a:defRPr sz="8600">
          <a:solidFill>
            <a:schemeClr val="tx2"/>
          </a:solidFill>
          <a:latin typeface="Arial Black" panose="020B0A04020102020204" pitchFamily="34" charset="0"/>
        </a:defRPr>
      </a:lvl6pPr>
      <a:lvl7pPr marL="914400" algn="ctr" rtl="0" fontAlgn="base">
        <a:spcBef>
          <a:spcPct val="0"/>
        </a:spcBef>
        <a:spcAft>
          <a:spcPct val="0"/>
        </a:spcAft>
        <a:defRPr sz="8600">
          <a:solidFill>
            <a:schemeClr val="tx2"/>
          </a:solidFill>
          <a:latin typeface="Arial Black" panose="020B0A04020102020204" pitchFamily="34" charset="0"/>
        </a:defRPr>
      </a:lvl7pPr>
      <a:lvl8pPr marL="1371600" algn="ctr" rtl="0" fontAlgn="base">
        <a:spcBef>
          <a:spcPct val="0"/>
        </a:spcBef>
        <a:spcAft>
          <a:spcPct val="0"/>
        </a:spcAft>
        <a:defRPr sz="8600">
          <a:solidFill>
            <a:schemeClr val="tx2"/>
          </a:solidFill>
          <a:latin typeface="Arial Black" panose="020B0A04020102020204" pitchFamily="34" charset="0"/>
        </a:defRPr>
      </a:lvl8pPr>
      <a:lvl9pPr marL="1828800" algn="ctr"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2900" kern="1200">
          <a:solidFill>
            <a:schemeClr val="tx1"/>
          </a:solidFill>
          <a:latin typeface="+mn-lt"/>
          <a:ea typeface="+mn-ea"/>
          <a:cs typeface="+mn-cs"/>
        </a:defRPr>
      </a:lvl1pPr>
      <a:lvl2pPr marL="739775" indent="-282575" algn="l" rtl="0" eaLnBrk="0" fontAlgn="base" hangingPunct="0">
        <a:spcBef>
          <a:spcPct val="20000"/>
        </a:spcBef>
        <a:spcAft>
          <a:spcPct val="0"/>
        </a:spcAft>
        <a:buChar char="–"/>
        <a:defRPr sz="29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userDrawn="1"/>
        </p:nvSpPr>
        <p:spPr bwMode="auto">
          <a:xfrm>
            <a:off x="0" y="0"/>
            <a:ext cx="32918400" cy="6400800"/>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2051" name="Rectangle 3"/>
          <p:cNvSpPr>
            <a:spLocks noChangeArrowheads="1"/>
          </p:cNvSpPr>
          <p:nvPr userDrawn="1"/>
        </p:nvSpPr>
        <p:spPr bwMode="auto">
          <a:xfrm>
            <a:off x="520303" y="7518400"/>
            <a:ext cx="7480697"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2052" name="Rectangle 4"/>
          <p:cNvSpPr>
            <a:spLocks noChangeArrowheads="1"/>
          </p:cNvSpPr>
          <p:nvPr userDrawn="1"/>
        </p:nvSpPr>
        <p:spPr bwMode="auto">
          <a:xfrm>
            <a:off x="0" y="6400801"/>
            <a:ext cx="32918400" cy="173567"/>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2053" name="Text Box 5"/>
          <p:cNvSpPr txBox="1">
            <a:spLocks noChangeArrowheads="1"/>
          </p:cNvSpPr>
          <p:nvPr userDrawn="1"/>
        </p:nvSpPr>
        <p:spPr bwMode="auto">
          <a:xfrm>
            <a:off x="457200" y="43260434"/>
            <a:ext cx="1885950" cy="421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67" tIns="45624" rIns="91267" bIns="45624">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nSpc>
                <a:spcPct val="65000"/>
              </a:lnSpc>
              <a:spcBef>
                <a:spcPct val="50000"/>
              </a:spcBef>
              <a:defRPr/>
            </a:pPr>
            <a:r>
              <a:rPr lang="en-US" altLang="en-US" sz="500" b="1">
                <a:solidFill>
                  <a:schemeClr val="bg2"/>
                </a:solidFill>
                <a:latin typeface="Arial" panose="020B0604020202020204" pitchFamily="34" charset="0"/>
              </a:rPr>
              <a:t>POSTER TEMPLATE BY:</a:t>
            </a:r>
          </a:p>
          <a:p>
            <a:pPr>
              <a:lnSpc>
                <a:spcPct val="65000"/>
              </a:lnSpc>
              <a:spcBef>
                <a:spcPct val="50000"/>
              </a:spcBef>
              <a:defRPr/>
            </a:pPr>
            <a:r>
              <a:rPr lang="en-US" altLang="en-US" sz="1000" b="1">
                <a:solidFill>
                  <a:schemeClr val="bg2"/>
                </a:solidFill>
                <a:latin typeface="Arial" panose="020B0604020202020204" pitchFamily="34" charset="0"/>
              </a:rPr>
              <a:t>www.PosterPresentations.com</a:t>
            </a:r>
          </a:p>
        </p:txBody>
      </p:sp>
      <p:sp>
        <p:nvSpPr>
          <p:cNvPr id="2054" name="Rectangle 6"/>
          <p:cNvSpPr>
            <a:spLocks noGrp="1" noChangeArrowheads="1"/>
          </p:cNvSpPr>
          <p:nvPr>
            <p:ph type="title"/>
          </p:nvPr>
        </p:nvSpPr>
        <p:spPr bwMode="auto">
          <a:xfrm>
            <a:off x="720329" y="1697568"/>
            <a:ext cx="31443215" cy="2935817"/>
          </a:xfrm>
          <a:prstGeom prst="rect">
            <a:avLst/>
          </a:prstGeom>
          <a:noFill/>
          <a:ln w="9525">
            <a:noFill/>
            <a:miter lim="800000"/>
          </a:ln>
          <a:effectLst/>
        </p:spPr>
        <p:txBody>
          <a:bodyPr vert="horz" wrap="square" lIns="91267" tIns="45624" rIns="91267" bIns="45624" numCol="1" anchor="ctr" anchorCtr="0" compatLnSpc="1"/>
          <a:lstStyle/>
          <a:p>
            <a:pPr lvl="0"/>
            <a:r>
              <a:rPr lang="en-US" altLang="en-US"/>
              <a:t>Click to edit Master title style</a:t>
            </a:r>
          </a:p>
        </p:txBody>
      </p:sp>
      <p:sp>
        <p:nvSpPr>
          <p:cNvPr id="2055" name="Rectangle 7"/>
          <p:cNvSpPr>
            <a:spLocks noGrp="1" noChangeArrowheads="1"/>
          </p:cNvSpPr>
          <p:nvPr>
            <p:ph type="body" idx="1"/>
          </p:nvPr>
        </p:nvSpPr>
        <p:spPr bwMode="auto">
          <a:xfrm>
            <a:off x="520303" y="7518400"/>
            <a:ext cx="7480697" cy="35418184"/>
          </a:xfrm>
          <a:prstGeom prst="rect">
            <a:avLst/>
          </a:prstGeom>
          <a:noFill/>
          <a:ln w="9525">
            <a:noFill/>
            <a:miter lim="800000"/>
          </a:ln>
          <a:effectLst/>
        </p:spPr>
        <p:txBody>
          <a:bodyPr vert="horz" wrap="square" lIns="456408" tIns="456408" rIns="456408" bIns="456408" numCol="1" anchor="t" anchorCtr="0" compatLnSpc="1"/>
          <a:lstStyle/>
          <a:p>
            <a:pPr lvl="0"/>
            <a:r>
              <a:rPr lang="en-US" altLang="en-US"/>
              <a:t>Click to edit Master text styles</a:t>
            </a:r>
          </a:p>
          <a:p>
            <a:pPr lvl="1"/>
            <a:r>
              <a:rPr lang="en-US" altLang="en-US"/>
              <a:t>Second level</a:t>
            </a:r>
          </a:p>
        </p:txBody>
      </p:sp>
      <p:sp>
        <p:nvSpPr>
          <p:cNvPr id="2056" name="Rectangle 8"/>
          <p:cNvSpPr>
            <a:spLocks noChangeArrowheads="1"/>
          </p:cNvSpPr>
          <p:nvPr userDrawn="1"/>
        </p:nvSpPr>
        <p:spPr bwMode="auto">
          <a:xfrm>
            <a:off x="0" y="0"/>
            <a:ext cx="32918400" cy="43891200"/>
          </a:xfrm>
          <a:prstGeom prst="rect">
            <a:avLst/>
          </a:prstGeom>
          <a:noFill/>
          <a:ln w="3175">
            <a:solidFill>
              <a:schemeClr val="tx2"/>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2057" name="Rectangle 9"/>
          <p:cNvSpPr>
            <a:spLocks noChangeArrowheads="1"/>
          </p:cNvSpPr>
          <p:nvPr userDrawn="1"/>
        </p:nvSpPr>
        <p:spPr bwMode="auto">
          <a:xfrm>
            <a:off x="8617744" y="7518400"/>
            <a:ext cx="15573375"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2058" name="Rectangle 11"/>
          <p:cNvSpPr>
            <a:spLocks noChangeArrowheads="1"/>
          </p:cNvSpPr>
          <p:nvPr userDrawn="1"/>
        </p:nvSpPr>
        <p:spPr bwMode="auto">
          <a:xfrm>
            <a:off x="24809054" y="7518400"/>
            <a:ext cx="7486650"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0" fontAlgn="base" hangingPunct="0">
        <a:spcBef>
          <a:spcPct val="0"/>
        </a:spcBef>
        <a:spcAft>
          <a:spcPct val="0"/>
        </a:spcAft>
        <a:defRPr sz="8600" kern="12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anose="020B0A04020102020204" pitchFamily="34" charset="0"/>
        </a:defRPr>
      </a:lvl2pPr>
      <a:lvl3pPr algn="ctr" rtl="0" eaLnBrk="0" fontAlgn="base" hangingPunct="0">
        <a:spcBef>
          <a:spcPct val="0"/>
        </a:spcBef>
        <a:spcAft>
          <a:spcPct val="0"/>
        </a:spcAft>
        <a:defRPr sz="8600">
          <a:solidFill>
            <a:schemeClr val="tx2"/>
          </a:solidFill>
          <a:latin typeface="Arial Black" panose="020B0A04020102020204" pitchFamily="34" charset="0"/>
        </a:defRPr>
      </a:lvl3pPr>
      <a:lvl4pPr algn="ctr" rtl="0" eaLnBrk="0" fontAlgn="base" hangingPunct="0">
        <a:spcBef>
          <a:spcPct val="0"/>
        </a:spcBef>
        <a:spcAft>
          <a:spcPct val="0"/>
        </a:spcAft>
        <a:defRPr sz="8600">
          <a:solidFill>
            <a:schemeClr val="tx2"/>
          </a:solidFill>
          <a:latin typeface="Arial Black" panose="020B0A04020102020204" pitchFamily="34" charset="0"/>
        </a:defRPr>
      </a:lvl4pPr>
      <a:lvl5pPr algn="ctr" rtl="0" eaLnBrk="0" fontAlgn="base" hangingPunct="0">
        <a:spcBef>
          <a:spcPct val="0"/>
        </a:spcBef>
        <a:spcAft>
          <a:spcPct val="0"/>
        </a:spcAft>
        <a:defRPr sz="8600">
          <a:solidFill>
            <a:schemeClr val="tx2"/>
          </a:solidFill>
          <a:latin typeface="Arial Black" panose="020B0A04020102020204" pitchFamily="34" charset="0"/>
        </a:defRPr>
      </a:lvl5pPr>
      <a:lvl6pPr marL="457200" algn="ctr" rtl="0" fontAlgn="base">
        <a:spcBef>
          <a:spcPct val="0"/>
        </a:spcBef>
        <a:spcAft>
          <a:spcPct val="0"/>
        </a:spcAft>
        <a:defRPr sz="8600">
          <a:solidFill>
            <a:schemeClr val="tx2"/>
          </a:solidFill>
          <a:latin typeface="Arial Black" panose="020B0A04020102020204" pitchFamily="34" charset="0"/>
        </a:defRPr>
      </a:lvl6pPr>
      <a:lvl7pPr marL="914400" algn="ctr" rtl="0" fontAlgn="base">
        <a:spcBef>
          <a:spcPct val="0"/>
        </a:spcBef>
        <a:spcAft>
          <a:spcPct val="0"/>
        </a:spcAft>
        <a:defRPr sz="8600">
          <a:solidFill>
            <a:schemeClr val="tx2"/>
          </a:solidFill>
          <a:latin typeface="Arial Black" panose="020B0A04020102020204" pitchFamily="34" charset="0"/>
        </a:defRPr>
      </a:lvl7pPr>
      <a:lvl8pPr marL="1371600" algn="ctr" rtl="0" fontAlgn="base">
        <a:spcBef>
          <a:spcPct val="0"/>
        </a:spcBef>
        <a:spcAft>
          <a:spcPct val="0"/>
        </a:spcAft>
        <a:defRPr sz="8600">
          <a:solidFill>
            <a:schemeClr val="tx2"/>
          </a:solidFill>
          <a:latin typeface="Arial Black" panose="020B0A04020102020204" pitchFamily="34" charset="0"/>
        </a:defRPr>
      </a:lvl8pPr>
      <a:lvl9pPr marL="1828800" algn="ctr"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2900" kern="1200">
          <a:solidFill>
            <a:schemeClr val="tx1"/>
          </a:solidFill>
          <a:latin typeface="+mn-lt"/>
          <a:ea typeface="+mn-ea"/>
          <a:cs typeface="+mn-cs"/>
        </a:defRPr>
      </a:lvl1pPr>
      <a:lvl2pPr marL="739775" indent="-282575" algn="l" rtl="0" eaLnBrk="0" fontAlgn="base" hangingPunct="0">
        <a:spcBef>
          <a:spcPct val="20000"/>
        </a:spcBef>
        <a:spcAft>
          <a:spcPct val="0"/>
        </a:spcAft>
        <a:buChar char="–"/>
        <a:defRPr sz="29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ChangeArrowheads="1"/>
          </p:cNvSpPr>
          <p:nvPr userDrawn="1"/>
        </p:nvSpPr>
        <p:spPr bwMode="auto">
          <a:xfrm>
            <a:off x="0" y="0"/>
            <a:ext cx="32918400" cy="6400800"/>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3075" name="Rectangle 3"/>
          <p:cNvSpPr>
            <a:spLocks noChangeArrowheads="1"/>
          </p:cNvSpPr>
          <p:nvPr userDrawn="1"/>
        </p:nvSpPr>
        <p:spPr bwMode="auto">
          <a:xfrm>
            <a:off x="520304" y="7518400"/>
            <a:ext cx="31775400" cy="35418184"/>
          </a:xfrm>
          <a:prstGeom prst="rect">
            <a:avLst/>
          </a:prstGeom>
          <a:solidFill>
            <a:schemeClr val="accent1"/>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3076" name="Rectangle 4"/>
          <p:cNvSpPr>
            <a:spLocks noChangeArrowheads="1"/>
          </p:cNvSpPr>
          <p:nvPr userDrawn="1"/>
        </p:nvSpPr>
        <p:spPr bwMode="auto">
          <a:xfrm>
            <a:off x="0" y="6400801"/>
            <a:ext cx="32918400" cy="173567"/>
          </a:xfrm>
          <a:prstGeom prst="rect">
            <a:avLst/>
          </a:prstGeom>
          <a:solidFill>
            <a:srgbClr val="660000"/>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
        <p:nvSpPr>
          <p:cNvPr id="3077" name="Text Box 5"/>
          <p:cNvSpPr txBox="1">
            <a:spLocks noChangeArrowheads="1"/>
          </p:cNvSpPr>
          <p:nvPr userDrawn="1"/>
        </p:nvSpPr>
        <p:spPr bwMode="auto">
          <a:xfrm>
            <a:off x="457200" y="43260434"/>
            <a:ext cx="1885950" cy="42121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1267" tIns="45624" rIns="91267" bIns="45624">
            <a:spAutoFit/>
          </a:bodyP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a:lnSpc>
                <a:spcPct val="65000"/>
              </a:lnSpc>
              <a:spcBef>
                <a:spcPct val="50000"/>
              </a:spcBef>
              <a:defRPr/>
            </a:pPr>
            <a:r>
              <a:rPr lang="en-US" altLang="en-US" sz="500" b="1">
                <a:solidFill>
                  <a:schemeClr val="bg2"/>
                </a:solidFill>
                <a:latin typeface="Arial" panose="020B0604020202020204" pitchFamily="34" charset="0"/>
              </a:rPr>
              <a:t>POSTER TEMPLATE BY:</a:t>
            </a:r>
          </a:p>
          <a:p>
            <a:pPr>
              <a:lnSpc>
                <a:spcPct val="65000"/>
              </a:lnSpc>
              <a:spcBef>
                <a:spcPct val="50000"/>
              </a:spcBef>
              <a:defRPr/>
            </a:pPr>
            <a:r>
              <a:rPr lang="en-US" altLang="en-US" sz="1000" b="1">
                <a:solidFill>
                  <a:schemeClr val="bg2"/>
                </a:solidFill>
                <a:latin typeface="Arial" panose="020B0604020202020204" pitchFamily="34" charset="0"/>
              </a:rPr>
              <a:t>www.PosterPresentations.com</a:t>
            </a:r>
          </a:p>
        </p:txBody>
      </p:sp>
      <p:sp>
        <p:nvSpPr>
          <p:cNvPr id="3078" name="Rectangle 6"/>
          <p:cNvSpPr>
            <a:spLocks noGrp="1" noChangeArrowheads="1"/>
          </p:cNvSpPr>
          <p:nvPr>
            <p:ph type="title"/>
          </p:nvPr>
        </p:nvSpPr>
        <p:spPr bwMode="auto">
          <a:xfrm>
            <a:off x="720329" y="1697568"/>
            <a:ext cx="31443215" cy="2935817"/>
          </a:xfrm>
          <a:prstGeom prst="rect">
            <a:avLst/>
          </a:prstGeom>
          <a:noFill/>
          <a:ln w="9525">
            <a:noFill/>
            <a:miter lim="800000"/>
          </a:ln>
          <a:effectLst/>
        </p:spPr>
        <p:txBody>
          <a:bodyPr vert="horz" wrap="square" lIns="91267" tIns="45624" rIns="91267" bIns="45624" numCol="1" anchor="ctr" anchorCtr="0" compatLnSpc="1"/>
          <a:lstStyle/>
          <a:p>
            <a:pPr lvl="0"/>
            <a:r>
              <a:rPr lang="en-US" altLang="en-US"/>
              <a:t>Click to edit Master title style</a:t>
            </a:r>
          </a:p>
        </p:txBody>
      </p:sp>
      <p:sp>
        <p:nvSpPr>
          <p:cNvPr id="3079" name="Rectangle 7"/>
          <p:cNvSpPr>
            <a:spLocks noGrp="1" noChangeArrowheads="1"/>
          </p:cNvSpPr>
          <p:nvPr>
            <p:ph type="body" idx="1"/>
          </p:nvPr>
        </p:nvSpPr>
        <p:spPr bwMode="auto">
          <a:xfrm>
            <a:off x="520304" y="7518400"/>
            <a:ext cx="31643240" cy="35418184"/>
          </a:xfrm>
          <a:prstGeom prst="rect">
            <a:avLst/>
          </a:prstGeom>
          <a:noFill/>
          <a:ln w="9525">
            <a:noFill/>
            <a:miter lim="800000"/>
          </a:ln>
          <a:effectLst/>
        </p:spPr>
        <p:txBody>
          <a:bodyPr vert="horz" wrap="square" lIns="456408" tIns="456408" rIns="456408" bIns="456408" numCol="1" anchor="t" anchorCtr="0" compatLnSpc="1"/>
          <a:lstStyle/>
          <a:p>
            <a:pPr lvl="0"/>
            <a:r>
              <a:rPr lang="en-US" altLang="en-US"/>
              <a:t>Click to edit Master text styles</a:t>
            </a:r>
          </a:p>
          <a:p>
            <a:pPr lvl="1"/>
            <a:r>
              <a:rPr lang="en-US" altLang="en-US"/>
              <a:t>Second level</a:t>
            </a:r>
          </a:p>
        </p:txBody>
      </p:sp>
      <p:sp>
        <p:nvSpPr>
          <p:cNvPr id="3080" name="Rectangle 8"/>
          <p:cNvSpPr>
            <a:spLocks noChangeArrowheads="1"/>
          </p:cNvSpPr>
          <p:nvPr userDrawn="1"/>
        </p:nvSpPr>
        <p:spPr bwMode="auto">
          <a:xfrm>
            <a:off x="0" y="0"/>
            <a:ext cx="32918400" cy="43891200"/>
          </a:xfrm>
          <a:prstGeom prst="rect">
            <a:avLst/>
          </a:prstGeom>
          <a:noFill/>
          <a:ln w="3175">
            <a:solidFill>
              <a:schemeClr val="tx2"/>
            </a:solidFill>
            <a:miter lim="800000"/>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defRPr sz="2900">
                <a:solidFill>
                  <a:schemeClr val="tx1"/>
                </a:solidFill>
                <a:latin typeface="Arial Narrow" panose="020B0606020202030204" pitchFamily="34" charset="0"/>
              </a:defRPr>
            </a:lvl1pPr>
            <a:lvl2pPr marL="742950" indent="-285750">
              <a:defRPr sz="2900">
                <a:solidFill>
                  <a:schemeClr val="tx1"/>
                </a:solidFill>
                <a:latin typeface="Arial Narrow" panose="020B0606020202030204" pitchFamily="34" charset="0"/>
              </a:defRPr>
            </a:lvl2pPr>
            <a:lvl3pPr marL="1143000" indent="-228600">
              <a:defRPr sz="2900">
                <a:solidFill>
                  <a:schemeClr val="tx1"/>
                </a:solidFill>
                <a:latin typeface="Arial Narrow" panose="020B0606020202030204" pitchFamily="34" charset="0"/>
              </a:defRPr>
            </a:lvl3pPr>
            <a:lvl4pPr marL="1600200" indent="-228600">
              <a:defRPr sz="2900">
                <a:solidFill>
                  <a:schemeClr val="tx1"/>
                </a:solidFill>
                <a:latin typeface="Arial Narrow" panose="020B0606020202030204" pitchFamily="34" charset="0"/>
              </a:defRPr>
            </a:lvl4pPr>
            <a:lvl5pPr marL="2057400" indent="-228600">
              <a:defRPr sz="2900">
                <a:solidFill>
                  <a:schemeClr val="tx1"/>
                </a:solidFill>
                <a:latin typeface="Arial Narrow" panose="020B0606020202030204" pitchFamily="34" charset="0"/>
              </a:defRPr>
            </a:lvl5pPr>
            <a:lvl6pPr marL="2514600" indent="-228600" eaLnBrk="0" fontAlgn="base" hangingPunct="0">
              <a:spcBef>
                <a:spcPct val="0"/>
              </a:spcBef>
              <a:spcAft>
                <a:spcPct val="0"/>
              </a:spcAft>
              <a:defRPr sz="2900">
                <a:solidFill>
                  <a:schemeClr val="tx1"/>
                </a:solidFill>
                <a:latin typeface="Arial Narrow" panose="020B0606020202030204" pitchFamily="34" charset="0"/>
              </a:defRPr>
            </a:lvl6pPr>
            <a:lvl7pPr marL="2971800" indent="-228600" eaLnBrk="0" fontAlgn="base" hangingPunct="0">
              <a:spcBef>
                <a:spcPct val="0"/>
              </a:spcBef>
              <a:spcAft>
                <a:spcPct val="0"/>
              </a:spcAft>
              <a:defRPr sz="2900">
                <a:solidFill>
                  <a:schemeClr val="tx1"/>
                </a:solidFill>
                <a:latin typeface="Arial Narrow" panose="020B0606020202030204" pitchFamily="34" charset="0"/>
              </a:defRPr>
            </a:lvl7pPr>
            <a:lvl8pPr marL="3429000" indent="-228600" eaLnBrk="0" fontAlgn="base" hangingPunct="0">
              <a:spcBef>
                <a:spcPct val="0"/>
              </a:spcBef>
              <a:spcAft>
                <a:spcPct val="0"/>
              </a:spcAft>
              <a:defRPr sz="2900">
                <a:solidFill>
                  <a:schemeClr val="tx1"/>
                </a:solidFill>
                <a:latin typeface="Arial Narrow" panose="020B0606020202030204" pitchFamily="34" charset="0"/>
              </a:defRPr>
            </a:lvl8pPr>
            <a:lvl9pPr marL="3886200" indent="-228600" eaLnBrk="0" fontAlgn="base" hangingPunct="0">
              <a:spcBef>
                <a:spcPct val="0"/>
              </a:spcBef>
              <a:spcAft>
                <a:spcPct val="0"/>
              </a:spcAft>
              <a:defRPr sz="2900">
                <a:solidFill>
                  <a:schemeClr val="tx1"/>
                </a:solidFill>
                <a:latin typeface="Arial Narrow" panose="020B0606020202030204" pitchFamily="34" charset="0"/>
              </a:defRPr>
            </a:lvl9pPr>
          </a:lstStyle>
          <a:p>
            <a:pPr eaLnBrk="1" hangingPunct="1">
              <a:defRPr/>
            </a:pPr>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0" fontAlgn="base" hangingPunct="0">
        <a:spcBef>
          <a:spcPct val="0"/>
        </a:spcBef>
        <a:spcAft>
          <a:spcPct val="0"/>
        </a:spcAft>
        <a:defRPr sz="8600" kern="1200">
          <a:solidFill>
            <a:schemeClr val="tx2"/>
          </a:solidFill>
          <a:latin typeface="+mj-lt"/>
          <a:ea typeface="+mj-ea"/>
          <a:cs typeface="+mj-cs"/>
        </a:defRPr>
      </a:lvl1pPr>
      <a:lvl2pPr algn="ctr" rtl="0" eaLnBrk="0" fontAlgn="base" hangingPunct="0">
        <a:spcBef>
          <a:spcPct val="0"/>
        </a:spcBef>
        <a:spcAft>
          <a:spcPct val="0"/>
        </a:spcAft>
        <a:defRPr sz="8600">
          <a:solidFill>
            <a:schemeClr val="tx2"/>
          </a:solidFill>
          <a:latin typeface="Arial Black" panose="020B0A04020102020204" pitchFamily="34" charset="0"/>
        </a:defRPr>
      </a:lvl2pPr>
      <a:lvl3pPr algn="ctr" rtl="0" eaLnBrk="0" fontAlgn="base" hangingPunct="0">
        <a:spcBef>
          <a:spcPct val="0"/>
        </a:spcBef>
        <a:spcAft>
          <a:spcPct val="0"/>
        </a:spcAft>
        <a:defRPr sz="8600">
          <a:solidFill>
            <a:schemeClr val="tx2"/>
          </a:solidFill>
          <a:latin typeface="Arial Black" panose="020B0A04020102020204" pitchFamily="34" charset="0"/>
        </a:defRPr>
      </a:lvl3pPr>
      <a:lvl4pPr algn="ctr" rtl="0" eaLnBrk="0" fontAlgn="base" hangingPunct="0">
        <a:spcBef>
          <a:spcPct val="0"/>
        </a:spcBef>
        <a:spcAft>
          <a:spcPct val="0"/>
        </a:spcAft>
        <a:defRPr sz="8600">
          <a:solidFill>
            <a:schemeClr val="tx2"/>
          </a:solidFill>
          <a:latin typeface="Arial Black" panose="020B0A04020102020204" pitchFamily="34" charset="0"/>
        </a:defRPr>
      </a:lvl4pPr>
      <a:lvl5pPr algn="ctr" rtl="0" eaLnBrk="0" fontAlgn="base" hangingPunct="0">
        <a:spcBef>
          <a:spcPct val="0"/>
        </a:spcBef>
        <a:spcAft>
          <a:spcPct val="0"/>
        </a:spcAft>
        <a:defRPr sz="8600">
          <a:solidFill>
            <a:schemeClr val="tx2"/>
          </a:solidFill>
          <a:latin typeface="Arial Black" panose="020B0A04020102020204" pitchFamily="34" charset="0"/>
        </a:defRPr>
      </a:lvl5pPr>
      <a:lvl6pPr marL="457200" algn="ctr" rtl="0" fontAlgn="base">
        <a:spcBef>
          <a:spcPct val="0"/>
        </a:spcBef>
        <a:spcAft>
          <a:spcPct val="0"/>
        </a:spcAft>
        <a:defRPr sz="8600">
          <a:solidFill>
            <a:schemeClr val="tx2"/>
          </a:solidFill>
          <a:latin typeface="Arial Black" panose="020B0A04020102020204" pitchFamily="34" charset="0"/>
        </a:defRPr>
      </a:lvl6pPr>
      <a:lvl7pPr marL="914400" algn="ctr" rtl="0" fontAlgn="base">
        <a:spcBef>
          <a:spcPct val="0"/>
        </a:spcBef>
        <a:spcAft>
          <a:spcPct val="0"/>
        </a:spcAft>
        <a:defRPr sz="8600">
          <a:solidFill>
            <a:schemeClr val="tx2"/>
          </a:solidFill>
          <a:latin typeface="Arial Black" panose="020B0A04020102020204" pitchFamily="34" charset="0"/>
        </a:defRPr>
      </a:lvl7pPr>
      <a:lvl8pPr marL="1371600" algn="ctr" rtl="0" fontAlgn="base">
        <a:spcBef>
          <a:spcPct val="0"/>
        </a:spcBef>
        <a:spcAft>
          <a:spcPct val="0"/>
        </a:spcAft>
        <a:defRPr sz="8600">
          <a:solidFill>
            <a:schemeClr val="tx2"/>
          </a:solidFill>
          <a:latin typeface="Arial Black" panose="020B0A04020102020204" pitchFamily="34" charset="0"/>
        </a:defRPr>
      </a:lvl8pPr>
      <a:lvl9pPr marL="1828800" algn="ctr" rtl="0" fontAlgn="base">
        <a:spcBef>
          <a:spcPct val="0"/>
        </a:spcBef>
        <a:spcAft>
          <a:spcPct val="0"/>
        </a:spcAft>
        <a:defRPr sz="8600">
          <a:solidFill>
            <a:schemeClr val="tx2"/>
          </a:solidFill>
          <a:latin typeface="Arial Black" panose="020B0A04020102020204" pitchFamily="34" charset="0"/>
        </a:defRPr>
      </a:lvl9pPr>
    </p:titleStyle>
    <p:bodyStyle>
      <a:lvl1pPr marL="342900" indent="-342900" algn="l" rtl="0" eaLnBrk="0" fontAlgn="base" hangingPunct="0">
        <a:spcBef>
          <a:spcPct val="20000"/>
        </a:spcBef>
        <a:spcAft>
          <a:spcPct val="0"/>
        </a:spcAft>
        <a:buChar char="•"/>
        <a:defRPr sz="2900" kern="1200">
          <a:solidFill>
            <a:schemeClr val="tx1"/>
          </a:solidFill>
          <a:latin typeface="+mn-lt"/>
          <a:ea typeface="+mn-ea"/>
          <a:cs typeface="+mn-cs"/>
        </a:defRPr>
      </a:lvl1pPr>
      <a:lvl2pPr marL="739775" indent="-282575" algn="l" rtl="0" eaLnBrk="0" fontAlgn="base" hangingPunct="0">
        <a:spcBef>
          <a:spcPct val="20000"/>
        </a:spcBef>
        <a:spcAft>
          <a:spcPct val="0"/>
        </a:spcAft>
        <a:buChar char="–"/>
        <a:defRPr sz="2900" kern="12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1900" kern="12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19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13" Type="http://schemas.openxmlformats.org/officeDocument/2006/relationships/image" Target="../media/image9.png"/><Relationship Id="rId18" Type="http://schemas.openxmlformats.org/officeDocument/2006/relationships/image" Target="../media/image11.png"/><Relationship Id="rId3" Type="http://schemas.openxmlformats.org/officeDocument/2006/relationships/image" Target="../media/image1.png"/><Relationship Id="rId21" Type="http://schemas.openxmlformats.org/officeDocument/2006/relationships/image" Target="../media/image14.png"/><Relationship Id="rId7" Type="http://schemas.openxmlformats.org/officeDocument/2006/relationships/image" Target="../media/image5.png"/><Relationship Id="rId12" Type="http://schemas.openxmlformats.org/officeDocument/2006/relationships/chart" Target="../charts/chart2.xml"/><Relationship Id="rId17" Type="http://schemas.openxmlformats.org/officeDocument/2006/relationships/image" Target="../media/image10.png"/><Relationship Id="rId2" Type="http://schemas.openxmlformats.org/officeDocument/2006/relationships/notesSlide" Target="../notesSlides/notesSlide1.xml"/><Relationship Id="rId16" Type="http://schemas.openxmlformats.org/officeDocument/2006/relationships/chart" Target="../charts/chart5.xml"/><Relationship Id="rId20" Type="http://schemas.openxmlformats.org/officeDocument/2006/relationships/image" Target="../media/image13.png"/><Relationship Id="rId1" Type="http://schemas.openxmlformats.org/officeDocument/2006/relationships/slideLayout" Target="../slideLayouts/slideLayout1.xml"/><Relationship Id="rId6" Type="http://schemas.openxmlformats.org/officeDocument/2006/relationships/image" Target="../media/image4.png"/><Relationship Id="rId11" Type="http://schemas.openxmlformats.org/officeDocument/2006/relationships/chart" Target="../charts/chart1.xml"/><Relationship Id="rId5" Type="http://schemas.openxmlformats.org/officeDocument/2006/relationships/image" Target="../media/image3.png"/><Relationship Id="rId15" Type="http://schemas.openxmlformats.org/officeDocument/2006/relationships/chart" Target="../charts/chart4.xml"/><Relationship Id="rId10" Type="http://schemas.openxmlformats.org/officeDocument/2006/relationships/image" Target="../media/image8.png"/><Relationship Id="rId19" Type="http://schemas.openxmlformats.org/officeDocument/2006/relationships/image" Target="../media/image12.png"/><Relationship Id="rId4" Type="http://schemas.openxmlformats.org/officeDocument/2006/relationships/image" Target="../media/image2.png"/><Relationship Id="rId9" Type="http://schemas.openxmlformats.org/officeDocument/2006/relationships/image" Target="../media/image7.png"/><Relationship Id="rId14" Type="http://schemas.openxmlformats.org/officeDocument/2006/relationships/chart" Target="../charts/chart3.xml"/><Relationship Id="rId22"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5"/>
          <p:cNvSpPr>
            <a:spLocks noChangeArrowheads="1"/>
          </p:cNvSpPr>
          <p:nvPr/>
        </p:nvSpPr>
        <p:spPr bwMode="auto">
          <a:xfrm>
            <a:off x="5054646" y="195035"/>
            <a:ext cx="22967289" cy="6093762"/>
          </a:xfrm>
          <a:prstGeom prst="rect">
            <a:avLst/>
          </a:prstGeom>
          <a:noFill/>
          <a:ln w="9525">
            <a:noFill/>
            <a:miter lim="800000"/>
          </a:ln>
          <a:effectLst/>
        </p:spPr>
        <p:txBody>
          <a:bodyPr wrap="square" lIns="91243" tIns="45614" rIns="91243" bIns="45614">
            <a:spAutoFit/>
          </a:bodyPr>
          <a:lstStyle/>
          <a:p>
            <a:pPr algn="ctr"/>
            <a:r>
              <a:rPr lang="en-US" altLang="en-US" sz="8200" b="1" dirty="0">
                <a:solidFill>
                  <a:schemeClr val="accent2">
                    <a:lumMod val="75000"/>
                  </a:schemeClr>
                </a:solidFill>
                <a:latin typeface="Times New Roman" panose="02020603050405020304" pitchFamily="18" charset="0"/>
                <a:cs typeface="Times New Roman" panose="02020603050405020304" pitchFamily="18" charset="0"/>
              </a:rPr>
              <a:t>Sustainability Analysis of PV-Wind-Battery-Diesel Hybrid Microgrid for Rohingya Refugee Camp at Bhasan Char</a:t>
            </a:r>
          </a:p>
          <a:p>
            <a:pPr algn="ctr"/>
            <a:r>
              <a:rPr lang="en-US" altLang="en-US" sz="4800" b="1" i="1" dirty="0">
                <a:solidFill>
                  <a:schemeClr val="accent2">
                    <a:lumMod val="75000"/>
                  </a:schemeClr>
                </a:solidFill>
                <a:latin typeface="Times New Roman" panose="02020603050405020304" pitchFamily="18" charset="0"/>
                <a:cs typeface="Times New Roman" panose="02020603050405020304" pitchFamily="18" charset="0"/>
              </a:rPr>
              <a:t>Mahfuj Rahman, </a:t>
            </a:r>
            <a:r>
              <a:rPr lang="en-US" altLang="en-US" sz="4800" b="1" i="1" dirty="0" err="1">
                <a:solidFill>
                  <a:schemeClr val="accent2">
                    <a:lumMod val="75000"/>
                  </a:schemeClr>
                </a:solidFill>
                <a:latin typeface="Times New Roman" panose="02020603050405020304" pitchFamily="18" charset="0"/>
                <a:cs typeface="Times New Roman" panose="02020603050405020304" pitchFamily="18" charset="0"/>
              </a:rPr>
              <a:t>Shakhawat</a:t>
            </a:r>
            <a:r>
              <a:rPr lang="en-US" altLang="en-US" sz="4800" b="1" i="1" dirty="0">
                <a:solidFill>
                  <a:schemeClr val="accent2">
                    <a:lumMod val="75000"/>
                  </a:schemeClr>
                </a:solidFill>
                <a:latin typeface="Times New Roman" panose="02020603050405020304" pitchFamily="18" charset="0"/>
                <a:cs typeface="Times New Roman" panose="02020603050405020304" pitchFamily="18" charset="0"/>
              </a:rPr>
              <a:t> Hossain &amp; Riyad Hossain</a:t>
            </a:r>
          </a:p>
          <a:p>
            <a:pPr algn="ctr"/>
            <a:r>
              <a:rPr lang="en-US" sz="4800" dirty="0">
                <a:solidFill>
                  <a:schemeClr val="accent2">
                    <a:lumMod val="75000"/>
                  </a:schemeClr>
                </a:solidFill>
              </a:rPr>
              <a:t>Department of Electrical and Electronic Engineering</a:t>
            </a:r>
          </a:p>
          <a:p>
            <a:pPr algn="ctr"/>
            <a:r>
              <a:rPr lang="en-US" sz="4800" dirty="0">
                <a:solidFill>
                  <a:schemeClr val="accent2">
                    <a:lumMod val="75000"/>
                  </a:schemeClr>
                </a:solidFill>
              </a:rPr>
              <a:t>Independent University, Bangladesh</a:t>
            </a:r>
            <a:endParaRPr lang="en-US" altLang="en-US" sz="6000" b="1" dirty="0">
              <a:solidFill>
                <a:schemeClr val="accent2">
                  <a:lumMod val="75000"/>
                </a:schemeClr>
              </a:solidFill>
              <a:latin typeface="Times New Roman" panose="02020603050405020304" pitchFamily="18" charset="0"/>
              <a:cs typeface="Times New Roman" panose="02020603050405020304" pitchFamily="18" charset="0"/>
            </a:endParaRPr>
          </a:p>
        </p:txBody>
      </p:sp>
      <p:sp>
        <p:nvSpPr>
          <p:cNvPr id="5123" name="Text Box 7"/>
          <p:cNvSpPr txBox="1">
            <a:spLocks noChangeArrowheads="1"/>
          </p:cNvSpPr>
          <p:nvPr/>
        </p:nvSpPr>
        <p:spPr bwMode="auto">
          <a:xfrm>
            <a:off x="523876" y="7539567"/>
            <a:ext cx="7506890" cy="584582"/>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a:solidFill>
                  <a:srgbClr val="FFFFFF"/>
                </a:solidFill>
              </a:rPr>
              <a:t>Abstract</a:t>
            </a:r>
          </a:p>
        </p:txBody>
      </p:sp>
      <p:sp>
        <p:nvSpPr>
          <p:cNvPr id="5124" name="Text Box 14"/>
          <p:cNvSpPr txBox="1">
            <a:spLocks noChangeArrowheads="1"/>
          </p:cNvSpPr>
          <p:nvPr/>
        </p:nvSpPr>
        <p:spPr bwMode="auto">
          <a:xfrm>
            <a:off x="360001" y="7609746"/>
            <a:ext cx="7959558" cy="14773275"/>
          </a:xfrm>
          <a:prstGeom prst="rect">
            <a:avLst/>
          </a:prstGeom>
          <a:noFill/>
          <a:ln w="9525">
            <a:noFill/>
            <a:miter lim="800000"/>
          </a:ln>
          <a:effectLst/>
        </p:spPr>
        <p:txBody>
          <a:bodyPr wrap="square" lIns="457200" tIns="457200" rIns="457200" bIns="457200" anchor="ctr">
            <a:spAutoFit/>
          </a:bodyPr>
          <a:lstStyle/>
          <a:p>
            <a:pPr algn="just" defTabSz="4389755" eaLnBrk="1" hangingPunct="1"/>
            <a:r>
              <a:rPr lang="en-US" sz="3000" dirty="0">
                <a:effectLst/>
                <a:latin typeface="Times New Roman" panose="02020603050405020304" pitchFamily="18" charset="0"/>
                <a:ea typeface="Times New Roman" panose="02020603050405020304" pitchFamily="18" charset="0"/>
                <a:cs typeface="Times New Roman" panose="02020603050405020304" pitchFamily="18" charset="0"/>
              </a:rPr>
              <a:t>Bangladesh's recent economic expansion, driven by the country's rapid development, has increased demand for energy, increasing the country's dependency on fossil fuels such as natural gas and coal. The current thesis paper discusses the potential for the sustainability analysis study of hybrid microgrid for the efficient harnessing of the electricity in Bhasan Char, a small Island near Swandip located in Hatiya upazila, and the paper also recommends the use of PV/Wind/Battery/Diesel as an ideal hybrid microgrid system. To that goal, numerous combinations were created and thoroughly studied using simulations. A methodical approach was used to determine an optimal configuration by comparing the performance of several configurations by grouping together distinct parameters and different components. Including all the components in a configuration first, then attempting a different configuration one by one, such as a Diesel generator grouping with PV(Photovoltaic) and Wind Turbines, also PV(Photovoltaic) and Wind Turbines grouping independently, and many other configurations are used to obtain the most optimal and optimized outcomes. As previously indicated, simulations were used to identify the ideal arrangement.</a:t>
            </a:r>
            <a:endParaRPr lang="en-US" altLang="en-US" sz="3000" dirty="0">
              <a:latin typeface="Times New Roman" panose="02020603050405020304" pitchFamily="18" charset="0"/>
              <a:cs typeface="Times New Roman" panose="02020603050405020304" pitchFamily="18" charset="0"/>
            </a:endParaRPr>
          </a:p>
        </p:txBody>
      </p:sp>
      <p:sp>
        <p:nvSpPr>
          <p:cNvPr id="5126" name="Text Box 405"/>
          <p:cNvSpPr txBox="1">
            <a:spLocks noChangeArrowheads="1"/>
          </p:cNvSpPr>
          <p:nvPr/>
        </p:nvSpPr>
        <p:spPr bwMode="auto">
          <a:xfrm>
            <a:off x="8617744" y="7501467"/>
            <a:ext cx="7486650" cy="584582"/>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Complex Engineering Problems</a:t>
            </a:r>
          </a:p>
        </p:txBody>
      </p:sp>
      <p:sp>
        <p:nvSpPr>
          <p:cNvPr id="5127" name="Text Box 410"/>
          <p:cNvSpPr txBox="1">
            <a:spLocks noChangeArrowheads="1"/>
          </p:cNvSpPr>
          <p:nvPr/>
        </p:nvSpPr>
        <p:spPr bwMode="auto">
          <a:xfrm>
            <a:off x="8617348" y="12088112"/>
            <a:ext cx="7486650" cy="584582"/>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Complex Engineering Activities</a:t>
            </a:r>
          </a:p>
        </p:txBody>
      </p:sp>
      <p:sp>
        <p:nvSpPr>
          <p:cNvPr id="5128" name="Text Box 417"/>
          <p:cNvSpPr txBox="1">
            <a:spLocks noChangeArrowheads="1"/>
          </p:cNvSpPr>
          <p:nvPr/>
        </p:nvSpPr>
        <p:spPr bwMode="auto">
          <a:xfrm>
            <a:off x="8617744" y="16376534"/>
            <a:ext cx="7496176" cy="582295"/>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Proposed Total Budget </a:t>
            </a:r>
          </a:p>
        </p:txBody>
      </p:sp>
      <p:sp>
        <p:nvSpPr>
          <p:cNvPr id="5132" name="Text Box 478"/>
          <p:cNvSpPr txBox="1">
            <a:spLocks noChangeArrowheads="1"/>
          </p:cNvSpPr>
          <p:nvPr/>
        </p:nvSpPr>
        <p:spPr bwMode="auto">
          <a:xfrm>
            <a:off x="16710815" y="27140550"/>
            <a:ext cx="7508240" cy="582295"/>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Homer Optimization Result for 6 Cases</a:t>
            </a:r>
          </a:p>
        </p:txBody>
      </p:sp>
      <p:sp>
        <p:nvSpPr>
          <p:cNvPr id="5133" name="Text Box 480"/>
          <p:cNvSpPr txBox="1">
            <a:spLocks noChangeArrowheads="1"/>
          </p:cNvSpPr>
          <p:nvPr/>
        </p:nvSpPr>
        <p:spPr bwMode="auto">
          <a:xfrm>
            <a:off x="24780479" y="35087195"/>
            <a:ext cx="7486650" cy="584582"/>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Conclusions</a:t>
            </a:r>
          </a:p>
        </p:txBody>
      </p:sp>
      <p:sp>
        <p:nvSpPr>
          <p:cNvPr id="5197" name="Text Box 417"/>
          <p:cNvSpPr txBox="1">
            <a:spLocks noChangeArrowheads="1"/>
          </p:cNvSpPr>
          <p:nvPr/>
        </p:nvSpPr>
        <p:spPr bwMode="auto">
          <a:xfrm>
            <a:off x="8597066" y="20309037"/>
            <a:ext cx="7480697"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ja-JP" sz="3200" b="1" dirty="0">
                <a:solidFill>
                  <a:schemeClr val="bg1">
                    <a:lumMod val="20000"/>
                    <a:lumOff val="80000"/>
                  </a:schemeClr>
                </a:solidFill>
                <a:ea typeface="MS PGothic" pitchFamily="34" charset="-128"/>
                <a:cs typeface="Arial" panose="020B0604020202020204" pitchFamily="34" charset="0"/>
              </a:rPr>
              <a:t>Current Power Situation at Bhasan Char</a:t>
            </a:r>
            <a:endParaRPr lang="en-US" altLang="en-US" sz="3200" b="1" dirty="0">
              <a:solidFill>
                <a:schemeClr val="bg1">
                  <a:lumMod val="20000"/>
                  <a:lumOff val="80000"/>
                </a:schemeClr>
              </a:solidFill>
            </a:endParaRPr>
          </a:p>
        </p:txBody>
      </p:sp>
      <p:sp>
        <p:nvSpPr>
          <p:cNvPr id="5206" name="Rectangle 108"/>
          <p:cNvSpPr>
            <a:spLocks noChangeArrowheads="1"/>
          </p:cNvSpPr>
          <p:nvPr/>
        </p:nvSpPr>
        <p:spPr bwMode="auto">
          <a:xfrm>
            <a:off x="16805672" y="33949218"/>
            <a:ext cx="7494984" cy="546368"/>
          </a:xfrm>
          <a:prstGeom prst="rect">
            <a:avLst/>
          </a:prstGeom>
          <a:noFill/>
          <a:ln w="9525">
            <a:noFill/>
            <a:miter lim="800000"/>
          </a:ln>
        </p:spPr>
        <p:txBody>
          <a:bodyPr>
            <a:spAutoFit/>
          </a:bodyPr>
          <a:lstStyle/>
          <a:p>
            <a:pPr algn="ctr">
              <a:lnSpc>
                <a:spcPct val="107000"/>
              </a:lnSpc>
              <a:spcAft>
                <a:spcPts val="800"/>
              </a:spcAft>
            </a:pPr>
            <a:r>
              <a:rPr lang="en-US" altLang="en-US" dirty="0">
                <a:latin typeface="Times New Roman" panose="02020603050405020304" pitchFamily="18" charset="0"/>
                <a:ea typeface="Calibri" panose="020F0502020204030204" pitchFamily="34" charset="0"/>
                <a:cs typeface="Times New Roman" panose="02020603050405020304" pitchFamily="18" charset="0"/>
              </a:rPr>
              <a:t> </a:t>
            </a:r>
            <a:endParaRPr lang="en-US" altLang="en-US" sz="2300" dirty="0">
              <a:latin typeface="Calibri" panose="020F0502020204030204" pitchFamily="34" charset="0"/>
              <a:ea typeface="Calibri" panose="020F0502020204030204" pitchFamily="34" charset="0"/>
              <a:cs typeface="Times New Roman" panose="02020603050405020304" pitchFamily="18" charset="0"/>
            </a:endParaRPr>
          </a:p>
        </p:txBody>
      </p:sp>
      <p:sp>
        <p:nvSpPr>
          <p:cNvPr id="5261" name="Content Placeholder 2"/>
          <p:cNvSpPr txBox="1"/>
          <p:nvPr/>
        </p:nvSpPr>
        <p:spPr bwMode="auto">
          <a:xfrm>
            <a:off x="24737060" y="32333745"/>
            <a:ext cx="7531576" cy="2754902"/>
          </a:xfrm>
          <a:prstGeom prst="rect">
            <a:avLst/>
          </a:prstGeom>
          <a:noFill/>
          <a:ln w="9525">
            <a:noFill/>
            <a:miter lim="800000"/>
          </a:ln>
          <a:effectLst/>
        </p:spPr>
        <p:txBody>
          <a:bodyPr lIns="456408" tIns="456408" rIns="456408" bIns="456408"/>
          <a:lstStyle/>
          <a:p>
            <a:pPr marL="576263" indent="-576263" algn="just">
              <a:buFont typeface="Wingdings" panose="05000000000000000000" pitchFamily="2" charset="2"/>
              <a:buChar char="Ø"/>
            </a:pPr>
            <a:r>
              <a:rPr lang="en-US" altLang="ja-JP" sz="2300" dirty="0">
                <a:latin typeface="Times New Roman" panose="02020603050405020304" pitchFamily="18" charset="0"/>
                <a:ea typeface="MS PGothic" pitchFamily="34" charset="-128"/>
                <a:cs typeface="Times New Roman" panose="02020603050405020304" pitchFamily="18" charset="0"/>
              </a:rPr>
              <a:t>Information related to Bhasan Char is very limited.</a:t>
            </a:r>
          </a:p>
          <a:p>
            <a:pPr marL="576263" indent="-576263" algn="just">
              <a:buFont typeface="Wingdings" panose="05000000000000000000" pitchFamily="2" charset="2"/>
              <a:buChar char="Ø"/>
            </a:pPr>
            <a:r>
              <a:rPr lang="en-US" altLang="ja-JP" sz="2300" dirty="0">
                <a:latin typeface="Times New Roman" panose="02020603050405020304" pitchFamily="18" charset="0"/>
                <a:ea typeface="MS PGothic" pitchFamily="34" charset="-128"/>
                <a:cs typeface="Times New Roman" panose="02020603050405020304" pitchFamily="18" charset="0"/>
              </a:rPr>
              <a:t>Implementation this project will cost a huge sum of money and manpower and high level of cooperation from government.</a:t>
            </a:r>
          </a:p>
          <a:p>
            <a:pPr marL="576263" indent="-576263" algn="just">
              <a:buFont typeface="Wingdings" panose="05000000000000000000" pitchFamily="2" charset="2"/>
              <a:buChar char="Ø"/>
            </a:pPr>
            <a:r>
              <a:rPr lang="en-US" sz="2300" dirty="0">
                <a:latin typeface="Times New Roman" panose="02020603050405020304" pitchFamily="18" charset="0"/>
                <a:ea typeface="MS PGothic" pitchFamily="34" charset="-128"/>
                <a:cs typeface="Times New Roman" panose="02020603050405020304" pitchFamily="18" charset="0"/>
              </a:rPr>
              <a:t>No certain policy is currently presented for such sustainable analysis for hybrid systems.</a:t>
            </a:r>
          </a:p>
          <a:p>
            <a:pPr marR="0" lvl="0" algn="just" defTabSz="914400" rtl="0" eaLnBrk="1" fontAlgn="auto" latinLnBrk="0" hangingPunct="1">
              <a:spcBef>
                <a:spcPts val="0"/>
              </a:spcBef>
              <a:spcAft>
                <a:spcPts val="0"/>
              </a:spcAft>
              <a:buClrTx/>
              <a:buSzTx/>
              <a:defRPr/>
            </a:pPr>
            <a:endParaRPr kumimoji="0" lang="en-US" altLang="ja-JP" sz="2400" b="0" i="0" u="none" strike="noStrike" kern="1200" cap="none" spc="0" normalizeH="0" baseline="0" noProof="0" dirty="0">
              <a:ln>
                <a:noFill/>
              </a:ln>
              <a:solidFill>
                <a:prstClr val="black"/>
              </a:solidFill>
              <a:effectLst/>
              <a:uLnTx/>
              <a:uFillTx/>
              <a:latin typeface="Times New Roman" panose="02020603050405020304" pitchFamily="18" charset="0"/>
              <a:ea typeface="MS PGothic" panose="020B0600070205080204" pitchFamily="34" charset="-128"/>
              <a:cs typeface="Times New Roman" panose="02020603050405020304" pitchFamily="18" charset="0"/>
            </a:endParaRPr>
          </a:p>
        </p:txBody>
      </p:sp>
      <p:sp>
        <p:nvSpPr>
          <p:cNvPr id="5263" name="Text Box 480"/>
          <p:cNvSpPr txBox="1">
            <a:spLocks noChangeArrowheads="1"/>
          </p:cNvSpPr>
          <p:nvPr/>
        </p:nvSpPr>
        <p:spPr bwMode="auto">
          <a:xfrm>
            <a:off x="24793179" y="39260857"/>
            <a:ext cx="7486650" cy="584582"/>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Future Works</a:t>
            </a:r>
          </a:p>
        </p:txBody>
      </p:sp>
      <p:sp>
        <p:nvSpPr>
          <p:cNvPr id="5264" name="Text Box 417"/>
          <p:cNvSpPr txBox="1">
            <a:spLocks noChangeArrowheads="1"/>
          </p:cNvSpPr>
          <p:nvPr/>
        </p:nvSpPr>
        <p:spPr bwMode="auto">
          <a:xfrm>
            <a:off x="523876" y="22273766"/>
            <a:ext cx="7480697"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Objectives</a:t>
            </a:r>
          </a:p>
        </p:txBody>
      </p:sp>
      <p:sp>
        <p:nvSpPr>
          <p:cNvPr id="69" name="TextBox 68"/>
          <p:cNvSpPr txBox="1"/>
          <p:nvPr/>
        </p:nvSpPr>
        <p:spPr>
          <a:xfrm>
            <a:off x="703828" y="23010262"/>
            <a:ext cx="7153843" cy="2677656"/>
          </a:xfrm>
          <a:prstGeom prst="rect">
            <a:avLst/>
          </a:prstGeom>
          <a:noFill/>
        </p:spPr>
        <p:txBody>
          <a:bodyPr wrap="square" anchor="ctr">
            <a:spAutoFit/>
          </a:bodyPr>
          <a:lstStyle/>
          <a:p>
            <a:pPr marL="457200" indent="-457200" algn="just">
              <a:buFont typeface="Arial" panose="020B0604020202020204" pitchFamily="34" charset="0"/>
              <a:buChar char="•"/>
            </a:pPr>
            <a:r>
              <a:rPr lang="en-US" altLang="ja-JP" sz="2800" dirty="0">
                <a:latin typeface="Times New Roman" panose="02020603050405020304" pitchFamily="18" charset="0"/>
                <a:ea typeface="MS PGothic" pitchFamily="34" charset="-128"/>
                <a:cs typeface="Times New Roman" panose="02020603050405020304" pitchFamily="18" charset="0"/>
              </a:rPr>
              <a:t>Design a model for PV-Wind-Battery-Diesel Hybrid Microgrid Energy System.</a:t>
            </a:r>
          </a:p>
          <a:p>
            <a:pPr marL="457200" indent="-457200" algn="just">
              <a:buFont typeface="Arial" panose="020B0604020202020204" pitchFamily="34" charset="0"/>
              <a:buChar char="•"/>
            </a:pPr>
            <a:r>
              <a:rPr lang="en-US" altLang="ja-JP" sz="2800" dirty="0">
                <a:latin typeface="Times New Roman" panose="02020603050405020304" pitchFamily="18" charset="0"/>
                <a:ea typeface="MS PGothic" pitchFamily="34" charset="-128"/>
                <a:cs typeface="Times New Roman" panose="02020603050405020304" pitchFamily="18" charset="0"/>
              </a:rPr>
              <a:t>Finding an efficient and suitable hybrid Microgrid system for Bhasan Char in terms of sustainability - technically, economically, environmentally and socially.</a:t>
            </a:r>
          </a:p>
        </p:txBody>
      </p:sp>
      <p:sp>
        <p:nvSpPr>
          <p:cNvPr id="6" name="Oval 5"/>
          <p:cNvSpPr/>
          <p:nvPr/>
        </p:nvSpPr>
        <p:spPr bwMode="auto">
          <a:xfrm>
            <a:off x="760979" y="38119768"/>
            <a:ext cx="1311661" cy="859611"/>
          </a:xfrm>
          <a:prstGeom prst="ellipse">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0" tIns="457200" rIns="457200" bIns="457200" numCol="1" rtlCol="0" anchor="t" anchorCtr="0" compatLnSpc="1">
            <a:spAutoFit/>
          </a:bodyPr>
          <a:lstStyle/>
          <a:p>
            <a:pPr marL="0" marR="0" indent="0" algn="l" defTabSz="4389755" rtl="0" eaLnBrk="1" fontAlgn="base" latinLnBrk="0" hangingPunct="1">
              <a:lnSpc>
                <a:spcPct val="100000"/>
              </a:lnSpc>
              <a:spcBef>
                <a:spcPct val="0"/>
              </a:spcBef>
              <a:spcAft>
                <a:spcPct val="0"/>
              </a:spcAft>
              <a:buClrTx/>
              <a:buSzTx/>
              <a:buFontTx/>
              <a:buNone/>
            </a:pPr>
            <a:endParaRPr kumimoji="0" lang="en-US" sz="2900" b="0" i="0" u="none" strike="noStrike" cap="none" normalizeH="0" baseline="0">
              <a:ln>
                <a:noFill/>
              </a:ln>
              <a:solidFill>
                <a:schemeClr val="tx1"/>
              </a:solidFill>
              <a:effectLst/>
              <a:latin typeface="Arial Narrow" panose="020B0606020202030204" pitchFamily="34" charset="0"/>
            </a:endParaRPr>
          </a:p>
        </p:txBody>
      </p:sp>
      <p:sp>
        <p:nvSpPr>
          <p:cNvPr id="126" name="Text Box 478"/>
          <p:cNvSpPr txBox="1">
            <a:spLocks noChangeArrowheads="1"/>
          </p:cNvSpPr>
          <p:nvPr/>
        </p:nvSpPr>
        <p:spPr bwMode="auto">
          <a:xfrm>
            <a:off x="24828659" y="7494887"/>
            <a:ext cx="7439977" cy="584582"/>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r>
              <a:rPr lang="en-US" altLang="ja-JP" sz="3200" b="1" dirty="0">
                <a:solidFill>
                  <a:schemeClr val="bg1">
                    <a:lumMod val="20000"/>
                    <a:lumOff val="80000"/>
                  </a:schemeClr>
                </a:solidFill>
                <a:ea typeface="MS PGothic" pitchFamily="34" charset="-128"/>
                <a:cs typeface="Arial" panose="020B0604020202020204" pitchFamily="34" charset="0"/>
              </a:rPr>
              <a:t>Microgrid Ranking</a:t>
            </a:r>
          </a:p>
        </p:txBody>
      </p:sp>
      <p:sp>
        <p:nvSpPr>
          <p:cNvPr id="139" name="Text Box 480"/>
          <p:cNvSpPr txBox="1">
            <a:spLocks noChangeArrowheads="1"/>
          </p:cNvSpPr>
          <p:nvPr/>
        </p:nvSpPr>
        <p:spPr bwMode="auto">
          <a:xfrm>
            <a:off x="24801016" y="27285278"/>
            <a:ext cx="7486650" cy="1077024"/>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Impact of project outcome on the environment and sustainability</a:t>
            </a:r>
          </a:p>
        </p:txBody>
      </p:sp>
      <p:sp>
        <p:nvSpPr>
          <p:cNvPr id="80" name="Rectangle 79"/>
          <p:cNvSpPr/>
          <p:nvPr/>
        </p:nvSpPr>
        <p:spPr bwMode="auto">
          <a:xfrm>
            <a:off x="16805672" y="35905885"/>
            <a:ext cx="7772826" cy="292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457200" tIns="457200" rIns="457200" bIns="457200" numCol="1" rtlCol="0" anchor="t" anchorCtr="0" compatLnSpc="1">
            <a:spAutoFit/>
          </a:bodyPr>
          <a:lstStyle/>
          <a:p>
            <a:pPr marL="0" marR="0" indent="0" algn="l" defTabSz="4389755" rtl="0" eaLnBrk="1" fontAlgn="base" latinLnBrk="0" hangingPunct="1">
              <a:lnSpc>
                <a:spcPct val="100000"/>
              </a:lnSpc>
              <a:spcBef>
                <a:spcPct val="0"/>
              </a:spcBef>
              <a:spcAft>
                <a:spcPct val="0"/>
              </a:spcAft>
              <a:buClrTx/>
              <a:buSzTx/>
              <a:buFontTx/>
              <a:buNone/>
            </a:pPr>
            <a:endParaRPr kumimoji="0" lang="en-US" sz="2900" b="0" i="0" u="none" strike="noStrike" cap="none" normalizeH="0" baseline="0">
              <a:ln>
                <a:noFill/>
              </a:ln>
              <a:solidFill>
                <a:schemeClr val="tx1"/>
              </a:solidFill>
              <a:effectLst/>
              <a:latin typeface="Arial Narrow" panose="020B0606020202030204" pitchFamily="34" charset="0"/>
            </a:endParaRPr>
          </a:p>
        </p:txBody>
      </p:sp>
      <p:sp>
        <p:nvSpPr>
          <p:cNvPr id="149" name="Text Box 480"/>
          <p:cNvSpPr txBox="1">
            <a:spLocks noChangeArrowheads="1"/>
          </p:cNvSpPr>
          <p:nvPr/>
        </p:nvSpPr>
        <p:spPr bwMode="auto">
          <a:xfrm>
            <a:off x="24818577" y="32159710"/>
            <a:ext cx="7423150" cy="582295"/>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Limitations</a:t>
            </a:r>
          </a:p>
        </p:txBody>
      </p:sp>
      <p:sp>
        <p:nvSpPr>
          <p:cNvPr id="152" name="TextBox 151"/>
          <p:cNvSpPr txBox="1"/>
          <p:nvPr/>
        </p:nvSpPr>
        <p:spPr>
          <a:xfrm>
            <a:off x="24824928" y="35671777"/>
            <a:ext cx="7442201" cy="3416320"/>
          </a:xfrm>
          <a:prstGeom prst="rect">
            <a:avLst/>
          </a:prstGeom>
          <a:noFill/>
        </p:spPr>
        <p:txBody>
          <a:bodyPr wrap="square">
            <a:spAutoFit/>
          </a:bodyPr>
          <a:lstStyle/>
          <a:p>
            <a:pPr marL="576263" indent="-576263" algn="just">
              <a:buFont typeface="Wingdings" panose="05000000000000000000" pitchFamily="2" charset="2"/>
              <a:buChar char="ü"/>
            </a:pPr>
            <a:r>
              <a:rPr lang="en-US" sz="2400" dirty="0">
                <a:latin typeface="Times New Roman" panose="02020603050405020304" pitchFamily="18" charset="0"/>
                <a:ea typeface="MS PGothic" pitchFamily="34" charset="-128"/>
                <a:cs typeface="Times New Roman" panose="02020603050405020304" pitchFamily="18" charset="0"/>
              </a:rPr>
              <a:t>6 microgrid configurations have been evaluated and analyzed, in terms of 4 key sustainable performance parameter, including 13 sub indicators.</a:t>
            </a:r>
          </a:p>
          <a:p>
            <a:pPr marL="576263" indent="-576263" algn="just">
              <a:buFont typeface="Wingdings" panose="05000000000000000000" pitchFamily="2" charset="2"/>
              <a:buChar char="ü"/>
            </a:pPr>
            <a:r>
              <a:rPr lang="en-US" sz="2400" dirty="0">
                <a:latin typeface="Times New Roman" panose="02020603050405020304" pitchFamily="18" charset="0"/>
                <a:ea typeface="MS PGothic" pitchFamily="34" charset="-128"/>
                <a:cs typeface="Times New Roman" panose="02020603050405020304" pitchFamily="18" charset="0"/>
              </a:rPr>
              <a:t>An estimated load calculation is done for which optimization is done using HOMER Pro load dispatch technique and to determine size of each component.</a:t>
            </a:r>
          </a:p>
          <a:p>
            <a:pPr marL="576263" indent="-576263" algn="just">
              <a:buFont typeface="Wingdings" panose="05000000000000000000" pitchFamily="2" charset="2"/>
              <a:buChar char="ü"/>
            </a:pPr>
            <a:r>
              <a:rPr lang="en-US" sz="2400" dirty="0">
                <a:latin typeface="Times New Roman" panose="02020603050405020304" pitchFamily="18" charset="0"/>
                <a:ea typeface="MS PGothic" pitchFamily="34" charset="-128"/>
                <a:cs typeface="Times New Roman" panose="02020603050405020304" pitchFamily="18" charset="0"/>
              </a:rPr>
              <a:t>We have concluded the hybrid system of PV/Wind/DG/Converter/Battery is more feasible and sustainable for Bhasan Char Rohingya Refugee Camp.</a:t>
            </a:r>
          </a:p>
        </p:txBody>
      </p:sp>
      <p:sp>
        <p:nvSpPr>
          <p:cNvPr id="154" name="TextBox 153"/>
          <p:cNvSpPr txBox="1"/>
          <p:nvPr/>
        </p:nvSpPr>
        <p:spPr>
          <a:xfrm>
            <a:off x="24863751" y="40018155"/>
            <a:ext cx="7415504" cy="2677656"/>
          </a:xfrm>
          <a:prstGeom prst="rect">
            <a:avLst/>
          </a:prstGeom>
          <a:noFill/>
        </p:spPr>
        <p:txBody>
          <a:bodyPr wrap="square">
            <a:spAutoFit/>
          </a:bodyPr>
          <a:lstStyle/>
          <a:p>
            <a:pPr marL="576263" indent="-576263" algn="just">
              <a:buFont typeface="Wingdings" panose="05000000000000000000" pitchFamily="2" charset="2"/>
              <a:buChar char="Ø"/>
            </a:pPr>
            <a:r>
              <a:rPr lang="en-US" sz="2400" dirty="0">
                <a:latin typeface="Times New Roman" panose="02020603050405020304" pitchFamily="18" charset="0"/>
                <a:ea typeface="MS PGothic" pitchFamily="34" charset="-128"/>
                <a:cs typeface="Times New Roman" panose="02020603050405020304" pitchFamily="18" charset="0"/>
              </a:rPr>
              <a:t>Many more analysis can be done on this project in the future, using HOMER pro software, adding different renewable resources like ‘Biomass or Wave energy’ and more sensitivity cases.</a:t>
            </a:r>
          </a:p>
          <a:p>
            <a:pPr marL="576263" indent="-576263" algn="just">
              <a:buFont typeface="Wingdings" panose="05000000000000000000" pitchFamily="2" charset="2"/>
              <a:buChar char="Ø"/>
            </a:pPr>
            <a:r>
              <a:rPr lang="en-US" sz="2400" dirty="0">
                <a:latin typeface="Times New Roman" panose="02020603050405020304" pitchFamily="18" charset="0"/>
                <a:cs typeface="Times New Roman" panose="02020603050405020304" pitchFamily="18" charset="0"/>
              </a:rPr>
              <a:t>This analysis will help academies and policymakers to make a refined system or policy for an analyzing sustainability analysis of hybrid microgrids. </a:t>
            </a:r>
          </a:p>
        </p:txBody>
      </p:sp>
      <p:sp>
        <p:nvSpPr>
          <p:cNvPr id="158" name="Text Box 417"/>
          <p:cNvSpPr txBox="1">
            <a:spLocks noChangeArrowheads="1"/>
          </p:cNvSpPr>
          <p:nvPr/>
        </p:nvSpPr>
        <p:spPr bwMode="auto">
          <a:xfrm>
            <a:off x="557051" y="26055041"/>
            <a:ext cx="7480697"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ja-JP" sz="3200" b="1" dirty="0">
                <a:solidFill>
                  <a:schemeClr val="bg1">
                    <a:lumMod val="20000"/>
                    <a:lumOff val="80000"/>
                  </a:schemeClr>
                </a:solidFill>
                <a:effectLst>
                  <a:outerShdw blurRad="38100" dist="19050" dir="2700000" algn="tl" rotWithShape="0">
                    <a:schemeClr val="dk1">
                      <a:alpha val="40000"/>
                    </a:schemeClr>
                  </a:outerShdw>
                </a:effectLst>
                <a:ea typeface="MS PGothic" panose="020B0600070205080204" pitchFamily="34" charset="-128"/>
                <a:cs typeface="Arial" panose="020B0604020202020204" pitchFamily="34" charset="0"/>
                <a:sym typeface="+mn-ea"/>
              </a:rPr>
              <a:t>Project Plan – Gantt Chart</a:t>
            </a:r>
          </a:p>
        </p:txBody>
      </p:sp>
      <p:pic>
        <p:nvPicPr>
          <p:cNvPr id="4" name="Picture 3"/>
          <p:cNvPicPr>
            <a:picLocks noChangeAspect="1"/>
          </p:cNvPicPr>
          <p:nvPr/>
        </p:nvPicPr>
        <p:blipFill>
          <a:blip r:embed="rId3"/>
          <a:stretch>
            <a:fillRect/>
          </a:stretch>
        </p:blipFill>
        <p:spPr>
          <a:xfrm>
            <a:off x="1416809" y="140250"/>
            <a:ext cx="3485198" cy="6169408"/>
          </a:xfrm>
          <a:prstGeom prst="rect">
            <a:avLst/>
          </a:prstGeom>
        </p:spPr>
      </p:pic>
      <p:sp>
        <p:nvSpPr>
          <p:cNvPr id="71" name="Text Box 424"/>
          <p:cNvSpPr txBox="1">
            <a:spLocks noChangeArrowheads="1"/>
          </p:cNvSpPr>
          <p:nvPr/>
        </p:nvSpPr>
        <p:spPr bwMode="auto">
          <a:xfrm>
            <a:off x="16703257" y="7535165"/>
            <a:ext cx="7486650"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sym typeface="+mn-ea"/>
              </a:rPr>
              <a:t>Design Parameter</a:t>
            </a:r>
            <a:endParaRPr lang="en-US" altLang="en-US" sz="3200" b="1" dirty="0">
              <a:solidFill>
                <a:srgbClr val="F8F8F8"/>
              </a:solidFill>
            </a:endParaRPr>
          </a:p>
        </p:txBody>
      </p:sp>
      <p:sp>
        <p:nvSpPr>
          <p:cNvPr id="72" name="Text Box 461"/>
          <p:cNvSpPr txBox="1">
            <a:spLocks noChangeArrowheads="1"/>
          </p:cNvSpPr>
          <p:nvPr/>
        </p:nvSpPr>
        <p:spPr bwMode="auto">
          <a:xfrm>
            <a:off x="24794210" y="19461194"/>
            <a:ext cx="7510780" cy="582295"/>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Result Analysis</a:t>
            </a:r>
          </a:p>
        </p:txBody>
      </p:sp>
      <p:sp>
        <p:nvSpPr>
          <p:cNvPr id="73" name="Text Box 424"/>
          <p:cNvSpPr txBox="1">
            <a:spLocks noChangeArrowheads="1"/>
          </p:cNvSpPr>
          <p:nvPr/>
        </p:nvSpPr>
        <p:spPr bwMode="auto">
          <a:xfrm>
            <a:off x="24780479" y="14768609"/>
            <a:ext cx="7559040" cy="582295"/>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Result Comparison with Similar Microgrids</a:t>
            </a:r>
          </a:p>
        </p:txBody>
      </p:sp>
      <p:sp>
        <p:nvSpPr>
          <p:cNvPr id="75" name="Text Box 424"/>
          <p:cNvSpPr txBox="1">
            <a:spLocks noChangeArrowheads="1"/>
          </p:cNvSpPr>
          <p:nvPr/>
        </p:nvSpPr>
        <p:spPr bwMode="auto">
          <a:xfrm>
            <a:off x="16698777" y="31673129"/>
            <a:ext cx="7486650" cy="584582"/>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Assigning Values to Sub-Indicators</a:t>
            </a:r>
          </a:p>
        </p:txBody>
      </p:sp>
      <p:sp>
        <p:nvSpPr>
          <p:cNvPr id="76" name="Text Box 424"/>
          <p:cNvSpPr txBox="1">
            <a:spLocks noChangeArrowheads="1"/>
          </p:cNvSpPr>
          <p:nvPr/>
        </p:nvSpPr>
        <p:spPr bwMode="auto">
          <a:xfrm>
            <a:off x="16717411" y="17772878"/>
            <a:ext cx="7486650" cy="584582"/>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Microgrid Configuration</a:t>
            </a:r>
          </a:p>
        </p:txBody>
      </p:sp>
      <p:sp>
        <p:nvSpPr>
          <p:cNvPr id="37" name="Text Box 417"/>
          <p:cNvSpPr txBox="1">
            <a:spLocks noChangeArrowheads="1"/>
          </p:cNvSpPr>
          <p:nvPr/>
        </p:nvSpPr>
        <p:spPr bwMode="auto">
          <a:xfrm>
            <a:off x="557051" y="31857127"/>
            <a:ext cx="7480697"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ja-JP" sz="3200" b="1" dirty="0">
                <a:solidFill>
                  <a:schemeClr val="bg1">
                    <a:lumMod val="20000"/>
                    <a:lumOff val="80000"/>
                  </a:schemeClr>
                </a:solidFill>
                <a:effectLst>
                  <a:outerShdw blurRad="38100" dist="19050" dir="2700000" algn="tl" rotWithShape="0">
                    <a:schemeClr val="dk1">
                      <a:alpha val="40000"/>
                    </a:schemeClr>
                  </a:outerShdw>
                </a:effectLst>
                <a:ea typeface="MS PGothic" panose="020B0600070205080204" pitchFamily="34" charset="-128"/>
                <a:cs typeface="Arial" panose="020B0604020202020204" pitchFamily="34" charset="0"/>
                <a:sym typeface="+mn-ea"/>
              </a:rPr>
              <a:t>Work Plan – RACI Matrix</a:t>
            </a:r>
          </a:p>
        </p:txBody>
      </p:sp>
      <p:sp>
        <p:nvSpPr>
          <p:cNvPr id="38" name="Text Box 417"/>
          <p:cNvSpPr txBox="1">
            <a:spLocks noChangeArrowheads="1"/>
          </p:cNvSpPr>
          <p:nvPr/>
        </p:nvSpPr>
        <p:spPr bwMode="auto">
          <a:xfrm>
            <a:off x="563224" y="37971719"/>
            <a:ext cx="7480697"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ja-JP" sz="3200" b="1" dirty="0">
                <a:solidFill>
                  <a:schemeClr val="bg1">
                    <a:lumMod val="20000"/>
                    <a:lumOff val="80000"/>
                  </a:schemeClr>
                </a:solidFill>
                <a:ea typeface="MS PGothic" panose="020B0600070205080204" pitchFamily="34" charset="-128"/>
                <a:cs typeface="Arial" panose="020B0604020202020204" pitchFamily="34" charset="0"/>
                <a:sym typeface="+mn-ea"/>
              </a:rPr>
              <a:t>Research Methodology</a:t>
            </a:r>
            <a:endParaRPr lang="en-US" altLang="ja-JP" sz="3200" b="1" dirty="0">
              <a:solidFill>
                <a:schemeClr val="bg1">
                  <a:lumMod val="20000"/>
                  <a:lumOff val="80000"/>
                </a:schemeClr>
              </a:solidFill>
              <a:effectLst>
                <a:outerShdw blurRad="38100" dist="19050" dir="2700000" algn="tl" rotWithShape="0">
                  <a:schemeClr val="dk1">
                    <a:alpha val="40000"/>
                  </a:schemeClr>
                </a:outerShdw>
              </a:effectLst>
              <a:ea typeface="MS PGothic" panose="020B0600070205080204" pitchFamily="34" charset="-128"/>
              <a:cs typeface="Arial" panose="020B0604020202020204" pitchFamily="34" charset="0"/>
              <a:sym typeface="+mn-ea"/>
            </a:endParaRPr>
          </a:p>
        </p:txBody>
      </p:sp>
      <p:sp>
        <p:nvSpPr>
          <p:cNvPr id="12" name="TextBox 11">
            <a:extLst>
              <a:ext uri="{FF2B5EF4-FFF2-40B4-BE49-F238E27FC236}">
                <a16:creationId xmlns:a16="http://schemas.microsoft.com/office/drawing/2014/main" id="{E15DEE83-AB15-8BCF-409D-1946CA28585E}"/>
              </a:ext>
            </a:extLst>
          </p:cNvPr>
          <p:cNvSpPr txBox="1"/>
          <p:nvPr/>
        </p:nvSpPr>
        <p:spPr>
          <a:xfrm>
            <a:off x="26625132" y="3852977"/>
            <a:ext cx="4623044" cy="1938992"/>
          </a:xfrm>
          <a:prstGeom prst="rect">
            <a:avLst/>
          </a:prstGeom>
          <a:noFill/>
          <a:ln w="28575">
            <a:solidFill>
              <a:schemeClr val="tx1"/>
            </a:solidFill>
          </a:ln>
        </p:spPr>
        <p:txBody>
          <a:bodyPr wrap="square" rtlCol="0">
            <a:spAutoFit/>
          </a:bodyPr>
          <a:lstStyle/>
          <a:p>
            <a:pPr algn="ctr"/>
            <a:r>
              <a:rPr lang="en-US" sz="6000" b="1" dirty="0">
                <a:solidFill>
                  <a:schemeClr val="accent2">
                    <a:lumMod val="75000"/>
                  </a:schemeClr>
                </a:solidFill>
                <a:latin typeface="Times New Roman" panose="02020603050405020304" pitchFamily="18" charset="0"/>
                <a:cs typeface="Times New Roman" panose="02020603050405020304" pitchFamily="18" charset="0"/>
              </a:rPr>
              <a:t>FYDP </a:t>
            </a:r>
          </a:p>
          <a:p>
            <a:pPr algn="ctr"/>
            <a:r>
              <a:rPr lang="en-US" sz="6000" b="1" dirty="0">
                <a:solidFill>
                  <a:schemeClr val="accent2">
                    <a:lumMod val="75000"/>
                  </a:schemeClr>
                </a:solidFill>
                <a:latin typeface="Times New Roman" panose="02020603050405020304" pitchFamily="18" charset="0"/>
                <a:cs typeface="Times New Roman" panose="02020603050405020304" pitchFamily="18" charset="0"/>
              </a:rPr>
              <a:t>Spring 2022</a:t>
            </a:r>
          </a:p>
        </p:txBody>
      </p:sp>
      <p:graphicFrame>
        <p:nvGraphicFramePr>
          <p:cNvPr id="59" name="Table 58">
            <a:extLst>
              <a:ext uri="{FF2B5EF4-FFF2-40B4-BE49-F238E27FC236}">
                <a16:creationId xmlns:a16="http://schemas.microsoft.com/office/drawing/2014/main" id="{569B1AEF-E743-236E-8B59-ED236B07CA6F}"/>
              </a:ext>
            </a:extLst>
          </p:cNvPr>
          <p:cNvGraphicFramePr>
            <a:graphicFrameLocks noGrp="1"/>
          </p:cNvGraphicFramePr>
          <p:nvPr>
            <p:extLst>
              <p:ext uri="{D42A27DB-BD31-4B8C-83A1-F6EECF244321}">
                <p14:modId xmlns:p14="http://schemas.microsoft.com/office/powerpoint/2010/main" val="4259729517"/>
              </p:ext>
            </p:extLst>
          </p:nvPr>
        </p:nvGraphicFramePr>
        <p:xfrm>
          <a:off x="550373" y="26645676"/>
          <a:ext cx="7408241" cy="5316603"/>
        </p:xfrm>
        <a:graphic>
          <a:graphicData uri="http://schemas.openxmlformats.org/drawingml/2006/table">
            <a:tbl>
              <a:tblPr firstRow="1" firstCol="1" bandRow="1">
                <a:tableStyleId>{5C22544A-7EE6-4342-B048-85BDC9FD1C3A}</a:tableStyleId>
              </a:tblPr>
              <a:tblGrid>
                <a:gridCol w="1295993">
                  <a:extLst>
                    <a:ext uri="{9D8B030D-6E8A-4147-A177-3AD203B41FA5}">
                      <a16:colId xmlns:a16="http://schemas.microsoft.com/office/drawing/2014/main" val="3883831429"/>
                    </a:ext>
                  </a:extLst>
                </a:gridCol>
                <a:gridCol w="254677">
                  <a:extLst>
                    <a:ext uri="{9D8B030D-6E8A-4147-A177-3AD203B41FA5}">
                      <a16:colId xmlns:a16="http://schemas.microsoft.com/office/drawing/2014/main" val="124828198"/>
                    </a:ext>
                  </a:extLst>
                </a:gridCol>
                <a:gridCol w="254677">
                  <a:extLst>
                    <a:ext uri="{9D8B030D-6E8A-4147-A177-3AD203B41FA5}">
                      <a16:colId xmlns:a16="http://schemas.microsoft.com/office/drawing/2014/main" val="4210191778"/>
                    </a:ext>
                  </a:extLst>
                </a:gridCol>
                <a:gridCol w="254677">
                  <a:extLst>
                    <a:ext uri="{9D8B030D-6E8A-4147-A177-3AD203B41FA5}">
                      <a16:colId xmlns:a16="http://schemas.microsoft.com/office/drawing/2014/main" val="4044321669"/>
                    </a:ext>
                  </a:extLst>
                </a:gridCol>
                <a:gridCol w="254677">
                  <a:extLst>
                    <a:ext uri="{9D8B030D-6E8A-4147-A177-3AD203B41FA5}">
                      <a16:colId xmlns:a16="http://schemas.microsoft.com/office/drawing/2014/main" val="2301146463"/>
                    </a:ext>
                  </a:extLst>
                </a:gridCol>
                <a:gridCol w="254677">
                  <a:extLst>
                    <a:ext uri="{9D8B030D-6E8A-4147-A177-3AD203B41FA5}">
                      <a16:colId xmlns:a16="http://schemas.microsoft.com/office/drawing/2014/main" val="828321555"/>
                    </a:ext>
                  </a:extLst>
                </a:gridCol>
                <a:gridCol w="254677">
                  <a:extLst>
                    <a:ext uri="{9D8B030D-6E8A-4147-A177-3AD203B41FA5}">
                      <a16:colId xmlns:a16="http://schemas.microsoft.com/office/drawing/2014/main" val="4000302824"/>
                    </a:ext>
                  </a:extLst>
                </a:gridCol>
                <a:gridCol w="254677">
                  <a:extLst>
                    <a:ext uri="{9D8B030D-6E8A-4147-A177-3AD203B41FA5}">
                      <a16:colId xmlns:a16="http://schemas.microsoft.com/office/drawing/2014/main" val="2230566609"/>
                    </a:ext>
                  </a:extLst>
                </a:gridCol>
                <a:gridCol w="254677">
                  <a:extLst>
                    <a:ext uri="{9D8B030D-6E8A-4147-A177-3AD203B41FA5}">
                      <a16:colId xmlns:a16="http://schemas.microsoft.com/office/drawing/2014/main" val="4279633517"/>
                    </a:ext>
                  </a:extLst>
                </a:gridCol>
                <a:gridCol w="254677">
                  <a:extLst>
                    <a:ext uri="{9D8B030D-6E8A-4147-A177-3AD203B41FA5}">
                      <a16:colId xmlns:a16="http://schemas.microsoft.com/office/drawing/2014/main" val="1287571070"/>
                    </a:ext>
                  </a:extLst>
                </a:gridCol>
                <a:gridCol w="254677">
                  <a:extLst>
                    <a:ext uri="{9D8B030D-6E8A-4147-A177-3AD203B41FA5}">
                      <a16:colId xmlns:a16="http://schemas.microsoft.com/office/drawing/2014/main" val="64999180"/>
                    </a:ext>
                  </a:extLst>
                </a:gridCol>
                <a:gridCol w="346794">
                  <a:extLst>
                    <a:ext uri="{9D8B030D-6E8A-4147-A177-3AD203B41FA5}">
                      <a16:colId xmlns:a16="http://schemas.microsoft.com/office/drawing/2014/main" val="1770480734"/>
                    </a:ext>
                  </a:extLst>
                </a:gridCol>
                <a:gridCol w="162560">
                  <a:extLst>
                    <a:ext uri="{9D8B030D-6E8A-4147-A177-3AD203B41FA5}">
                      <a16:colId xmlns:a16="http://schemas.microsoft.com/office/drawing/2014/main" val="3195581362"/>
                    </a:ext>
                  </a:extLst>
                </a:gridCol>
                <a:gridCol w="254677">
                  <a:extLst>
                    <a:ext uri="{9D8B030D-6E8A-4147-A177-3AD203B41FA5}">
                      <a16:colId xmlns:a16="http://schemas.microsoft.com/office/drawing/2014/main" val="1723743089"/>
                    </a:ext>
                  </a:extLst>
                </a:gridCol>
                <a:gridCol w="254677">
                  <a:extLst>
                    <a:ext uri="{9D8B030D-6E8A-4147-A177-3AD203B41FA5}">
                      <a16:colId xmlns:a16="http://schemas.microsoft.com/office/drawing/2014/main" val="1906093385"/>
                    </a:ext>
                  </a:extLst>
                </a:gridCol>
                <a:gridCol w="254677">
                  <a:extLst>
                    <a:ext uri="{9D8B030D-6E8A-4147-A177-3AD203B41FA5}">
                      <a16:colId xmlns:a16="http://schemas.microsoft.com/office/drawing/2014/main" val="4213282559"/>
                    </a:ext>
                  </a:extLst>
                </a:gridCol>
                <a:gridCol w="254677">
                  <a:extLst>
                    <a:ext uri="{9D8B030D-6E8A-4147-A177-3AD203B41FA5}">
                      <a16:colId xmlns:a16="http://schemas.microsoft.com/office/drawing/2014/main" val="109673699"/>
                    </a:ext>
                  </a:extLst>
                </a:gridCol>
                <a:gridCol w="254677">
                  <a:extLst>
                    <a:ext uri="{9D8B030D-6E8A-4147-A177-3AD203B41FA5}">
                      <a16:colId xmlns:a16="http://schemas.microsoft.com/office/drawing/2014/main" val="425675131"/>
                    </a:ext>
                  </a:extLst>
                </a:gridCol>
                <a:gridCol w="254677">
                  <a:extLst>
                    <a:ext uri="{9D8B030D-6E8A-4147-A177-3AD203B41FA5}">
                      <a16:colId xmlns:a16="http://schemas.microsoft.com/office/drawing/2014/main" val="2387602522"/>
                    </a:ext>
                  </a:extLst>
                </a:gridCol>
                <a:gridCol w="254677">
                  <a:extLst>
                    <a:ext uri="{9D8B030D-6E8A-4147-A177-3AD203B41FA5}">
                      <a16:colId xmlns:a16="http://schemas.microsoft.com/office/drawing/2014/main" val="2046000576"/>
                    </a:ext>
                  </a:extLst>
                </a:gridCol>
                <a:gridCol w="254677">
                  <a:extLst>
                    <a:ext uri="{9D8B030D-6E8A-4147-A177-3AD203B41FA5}">
                      <a16:colId xmlns:a16="http://schemas.microsoft.com/office/drawing/2014/main" val="1183866520"/>
                    </a:ext>
                  </a:extLst>
                </a:gridCol>
                <a:gridCol w="254677">
                  <a:extLst>
                    <a:ext uri="{9D8B030D-6E8A-4147-A177-3AD203B41FA5}">
                      <a16:colId xmlns:a16="http://schemas.microsoft.com/office/drawing/2014/main" val="3126508925"/>
                    </a:ext>
                  </a:extLst>
                </a:gridCol>
                <a:gridCol w="254677">
                  <a:extLst>
                    <a:ext uri="{9D8B030D-6E8A-4147-A177-3AD203B41FA5}">
                      <a16:colId xmlns:a16="http://schemas.microsoft.com/office/drawing/2014/main" val="3313665651"/>
                    </a:ext>
                  </a:extLst>
                </a:gridCol>
                <a:gridCol w="254677">
                  <a:extLst>
                    <a:ext uri="{9D8B030D-6E8A-4147-A177-3AD203B41FA5}">
                      <a16:colId xmlns:a16="http://schemas.microsoft.com/office/drawing/2014/main" val="3529529457"/>
                    </a:ext>
                  </a:extLst>
                </a:gridCol>
                <a:gridCol w="254677">
                  <a:extLst>
                    <a:ext uri="{9D8B030D-6E8A-4147-A177-3AD203B41FA5}">
                      <a16:colId xmlns:a16="http://schemas.microsoft.com/office/drawing/2014/main" val="2187778825"/>
                    </a:ext>
                  </a:extLst>
                </a:gridCol>
              </a:tblGrid>
              <a:tr h="209416">
                <a:tc rowSpan="2">
                  <a:txBody>
                    <a:bodyPr/>
                    <a:lstStyle/>
                    <a:p>
                      <a:pPr marL="0" marR="0" algn="ctr">
                        <a:lnSpc>
                          <a:spcPct val="107000"/>
                        </a:lnSpc>
                        <a:spcBef>
                          <a:spcPts val="0"/>
                        </a:spcBef>
                        <a:spcAft>
                          <a:spcPts val="0"/>
                        </a:spcAft>
                      </a:pPr>
                      <a:r>
                        <a:rPr lang="en-US" sz="900" dirty="0">
                          <a:solidFill>
                            <a:schemeClr val="tx1"/>
                          </a:solidFill>
                          <a:effectLst/>
                          <a:latin typeface="Times New Roman" panose="02020603050405020304" pitchFamily="18" charset="0"/>
                          <a:cs typeface="Times New Roman" panose="02020603050405020304" pitchFamily="18" charset="0"/>
                        </a:rPr>
                        <a:t>Task Name</a:t>
                      </a:r>
                      <a:endParaRPr lang="en-US" sz="90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gridSpan="8">
                  <a:txBody>
                    <a:bodyPr/>
                    <a:lstStyle/>
                    <a:p>
                      <a:pPr marL="0" marR="0" algn="ctr">
                        <a:lnSpc>
                          <a:spcPct val="107000"/>
                        </a:lnSpc>
                        <a:spcBef>
                          <a:spcPts val="0"/>
                        </a:spcBef>
                        <a:spcAft>
                          <a:spcPts val="0"/>
                        </a:spcAft>
                      </a:pPr>
                      <a:r>
                        <a:rPr lang="en-US" sz="900" dirty="0">
                          <a:solidFill>
                            <a:schemeClr val="tx1"/>
                          </a:solidFill>
                          <a:effectLst/>
                          <a:latin typeface="+mn-lt"/>
                        </a:rPr>
                        <a:t>1</a:t>
                      </a:r>
                      <a:r>
                        <a:rPr lang="en-US" sz="900" baseline="30000" dirty="0">
                          <a:solidFill>
                            <a:schemeClr val="tx1"/>
                          </a:solidFill>
                          <a:effectLst/>
                          <a:latin typeface="+mn-lt"/>
                        </a:rPr>
                        <a:t>st</a:t>
                      </a:r>
                      <a:r>
                        <a:rPr lang="en-US" sz="900" dirty="0">
                          <a:solidFill>
                            <a:schemeClr val="tx1"/>
                          </a:solidFill>
                          <a:effectLst/>
                          <a:latin typeface="+mn-lt"/>
                        </a:rPr>
                        <a:t> Term</a:t>
                      </a:r>
                      <a:endParaRPr lang="en-US" sz="9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8">
                  <a:txBody>
                    <a:bodyPr/>
                    <a:lstStyle/>
                    <a:p>
                      <a:pPr marL="0" marR="0" algn="ctr">
                        <a:lnSpc>
                          <a:spcPct val="107000"/>
                        </a:lnSpc>
                        <a:spcBef>
                          <a:spcPts val="0"/>
                        </a:spcBef>
                        <a:spcAft>
                          <a:spcPts val="0"/>
                        </a:spcAft>
                      </a:pPr>
                      <a:r>
                        <a:rPr lang="en-US" sz="900" dirty="0">
                          <a:solidFill>
                            <a:schemeClr val="tx1"/>
                          </a:solidFill>
                          <a:effectLst/>
                          <a:latin typeface="+mn-lt"/>
                        </a:rPr>
                        <a:t>2</a:t>
                      </a:r>
                      <a:r>
                        <a:rPr lang="en-US" sz="900" baseline="30000" dirty="0">
                          <a:solidFill>
                            <a:schemeClr val="tx1"/>
                          </a:solidFill>
                          <a:effectLst/>
                          <a:latin typeface="+mn-lt"/>
                        </a:rPr>
                        <a:t>nd</a:t>
                      </a:r>
                      <a:r>
                        <a:rPr lang="en-US" sz="900" dirty="0">
                          <a:solidFill>
                            <a:schemeClr val="tx1"/>
                          </a:solidFill>
                          <a:effectLst/>
                          <a:latin typeface="+mn-lt"/>
                        </a:rPr>
                        <a:t> Term</a:t>
                      </a:r>
                      <a:endParaRPr lang="en-US" sz="9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gridSpan="8">
                  <a:txBody>
                    <a:bodyPr/>
                    <a:lstStyle/>
                    <a:p>
                      <a:pPr marL="0" marR="0" algn="ctr">
                        <a:lnSpc>
                          <a:spcPct val="107000"/>
                        </a:lnSpc>
                        <a:spcBef>
                          <a:spcPts val="0"/>
                        </a:spcBef>
                        <a:spcAft>
                          <a:spcPts val="0"/>
                        </a:spcAft>
                      </a:pPr>
                      <a:r>
                        <a:rPr lang="en-US" sz="900" dirty="0">
                          <a:solidFill>
                            <a:schemeClr val="tx1"/>
                          </a:solidFill>
                          <a:effectLst/>
                          <a:latin typeface="+mn-lt"/>
                        </a:rPr>
                        <a:t>3</a:t>
                      </a:r>
                      <a:r>
                        <a:rPr lang="en-US" sz="900" baseline="30000" dirty="0">
                          <a:solidFill>
                            <a:schemeClr val="tx1"/>
                          </a:solidFill>
                          <a:effectLst/>
                          <a:latin typeface="+mn-lt"/>
                        </a:rPr>
                        <a:t>rd</a:t>
                      </a:r>
                      <a:r>
                        <a:rPr lang="en-US" sz="900" dirty="0">
                          <a:solidFill>
                            <a:schemeClr val="tx1"/>
                          </a:solidFill>
                          <a:effectLst/>
                          <a:latin typeface="+mn-lt"/>
                        </a:rPr>
                        <a:t> Term</a:t>
                      </a:r>
                      <a:endParaRPr lang="en-US" sz="900" dirty="0">
                        <a:solidFill>
                          <a:schemeClr val="tx1"/>
                        </a:solidFill>
                        <a:effectLst/>
                        <a:latin typeface="+mn-lt"/>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413220101"/>
                  </a:ext>
                </a:extLst>
              </a:tr>
              <a:tr h="268505">
                <a:tc v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 May-21</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 Jun-21</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Jul-21 </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Aug-21 </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Sep-21 </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Oct-21 </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Nov-21 </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Dec-21</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Jan-22</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Feb-22</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Mar-22</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tc gridSpan="2">
                  <a:txBody>
                    <a:bodyPr/>
                    <a:lstStyle/>
                    <a:p>
                      <a:pPr marL="0" marR="0" algn="ctr">
                        <a:lnSpc>
                          <a:spcPct val="107000"/>
                        </a:lnSpc>
                        <a:spcBef>
                          <a:spcPts val="0"/>
                        </a:spcBef>
                        <a:spcAft>
                          <a:spcPts val="0"/>
                        </a:spcAft>
                      </a:pPr>
                      <a:r>
                        <a:rPr lang="en-US" sz="900" b="1" dirty="0">
                          <a:effectLst/>
                          <a:latin typeface="Times New Roman" panose="02020603050405020304" pitchFamily="18" charset="0"/>
                          <a:cs typeface="Times New Roman" panose="02020603050405020304" pitchFamily="18" charset="0"/>
                        </a:rPr>
                        <a:t>Apr-22</a:t>
                      </a:r>
                      <a:endParaRPr lang="en-US" sz="900" b="1"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hMerge="1">
                  <a:txBody>
                    <a:bodyPr/>
                    <a:lstStyle/>
                    <a:p>
                      <a:endParaRPr lang="en-US"/>
                    </a:p>
                  </a:txBody>
                  <a:tcPr/>
                </a:tc>
                <a:extLst>
                  <a:ext uri="{0D108BD9-81ED-4DB2-BD59-A6C34878D82A}">
                    <a16:rowId xmlns:a16="http://schemas.microsoft.com/office/drawing/2014/main" val="1421238498"/>
                  </a:ext>
                </a:extLst>
              </a:tr>
              <a:tr h="209416">
                <a:tc>
                  <a:txBody>
                    <a:bodyPr/>
                    <a:lstStyle/>
                    <a:p>
                      <a:pPr marL="0" marR="0">
                        <a:lnSpc>
                          <a:spcPct val="107000"/>
                        </a:lnSpc>
                        <a:spcBef>
                          <a:spcPts val="0"/>
                        </a:spcBef>
                        <a:spcAft>
                          <a:spcPts val="0"/>
                        </a:spcAft>
                      </a:pPr>
                      <a:r>
                        <a:rPr lang="en-US" sz="1000" b="0" dirty="0">
                          <a:solidFill>
                            <a:schemeClr val="tx1"/>
                          </a:solidFill>
                          <a:effectLst/>
                          <a:latin typeface="Times New Roman" panose="02020603050405020304" pitchFamily="18" charset="0"/>
                          <a:cs typeface="Times New Roman" panose="02020603050405020304" pitchFamily="18" charset="0"/>
                        </a:rPr>
                        <a:t>Project Selection</a:t>
                      </a:r>
                      <a:endParaRPr lang="en-US" sz="1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20000"/>
                        <a:lumOff val="80000"/>
                      </a:schemeClr>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412596789"/>
                  </a:ext>
                </a:extLst>
              </a:tr>
              <a:tr h="209416">
                <a:tc>
                  <a:txBody>
                    <a:bodyPr/>
                    <a:lstStyle/>
                    <a:p>
                      <a:pPr marL="0" marR="0">
                        <a:lnSpc>
                          <a:spcPct val="107000"/>
                        </a:lnSpc>
                        <a:spcBef>
                          <a:spcPts val="0"/>
                        </a:spcBef>
                        <a:spcAft>
                          <a:spcPts val="0"/>
                        </a:spcAft>
                      </a:pPr>
                      <a:r>
                        <a:rPr lang="en-US" sz="1000" b="0" dirty="0">
                          <a:solidFill>
                            <a:schemeClr val="tx1"/>
                          </a:solidFill>
                          <a:effectLst/>
                          <a:latin typeface="Times New Roman" panose="02020603050405020304" pitchFamily="18" charset="0"/>
                          <a:cs typeface="Times New Roman" panose="02020603050405020304" pitchFamily="18" charset="0"/>
                        </a:rPr>
                        <a:t>Research Literature</a:t>
                      </a:r>
                      <a:endParaRPr lang="en-US" sz="1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1">
                        <a:lumMod val="40000"/>
                        <a:lumOff val="60000"/>
                      </a:schemeClr>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266787980"/>
                  </a:ext>
                </a:extLst>
              </a:tr>
              <a:tr h="209416">
                <a:tc>
                  <a:txBody>
                    <a:bodyPr/>
                    <a:lstStyle/>
                    <a:p>
                      <a:pPr marL="0" marR="0">
                        <a:lnSpc>
                          <a:spcPct val="107000"/>
                        </a:lnSpc>
                        <a:spcBef>
                          <a:spcPts val="0"/>
                        </a:spcBef>
                        <a:spcAft>
                          <a:spcPts val="0"/>
                        </a:spcAft>
                      </a:pPr>
                      <a:r>
                        <a:rPr lang="en-US" sz="1000" b="0" dirty="0">
                          <a:solidFill>
                            <a:schemeClr val="tx1"/>
                          </a:solidFill>
                          <a:effectLst/>
                          <a:latin typeface="Times New Roman" panose="02020603050405020304" pitchFamily="18" charset="0"/>
                          <a:cs typeface="Times New Roman" panose="02020603050405020304" pitchFamily="18" charset="0"/>
                        </a:rPr>
                        <a:t>Problem Finding</a:t>
                      </a:r>
                      <a:endParaRPr lang="en-US" sz="1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828847782"/>
                  </a:ext>
                </a:extLst>
              </a:tr>
              <a:tr h="209416">
                <a:tc>
                  <a:txBody>
                    <a:bodyPr/>
                    <a:lstStyle/>
                    <a:p>
                      <a:pPr marL="0" marR="0">
                        <a:lnSpc>
                          <a:spcPct val="107000"/>
                        </a:lnSpc>
                        <a:spcBef>
                          <a:spcPts val="0"/>
                        </a:spcBef>
                        <a:spcAft>
                          <a:spcPts val="0"/>
                        </a:spcAft>
                      </a:pPr>
                      <a:r>
                        <a:rPr lang="en-US" sz="1000" b="0" dirty="0">
                          <a:solidFill>
                            <a:schemeClr val="tx1"/>
                          </a:solidFill>
                          <a:effectLst/>
                          <a:latin typeface="Times New Roman" panose="02020603050405020304" pitchFamily="18" charset="0"/>
                          <a:cs typeface="Times New Roman" panose="02020603050405020304" pitchFamily="18" charset="0"/>
                        </a:rPr>
                        <a:t>Prepare Draft Budget</a:t>
                      </a:r>
                      <a:endParaRPr lang="en-US" sz="1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a:effectLst/>
                          <a:latin typeface="Times New Roman" panose="02020603050405020304" pitchFamily="18" charset="0"/>
                          <a:cs typeface="Times New Roman" panose="02020603050405020304" pitchFamily="18" charset="0"/>
                        </a:rPr>
                        <a:t> </a:t>
                      </a:r>
                      <a:endParaRPr lang="en-US" sz="90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922338074"/>
                  </a:ext>
                </a:extLst>
              </a:tr>
              <a:tr h="428521">
                <a:tc>
                  <a:txBody>
                    <a:bodyPr/>
                    <a:lstStyle/>
                    <a:p>
                      <a:pPr marL="0" marR="0">
                        <a:lnSpc>
                          <a:spcPct val="107000"/>
                        </a:lnSpc>
                        <a:spcBef>
                          <a:spcPts val="0"/>
                        </a:spcBef>
                        <a:spcAft>
                          <a:spcPts val="0"/>
                        </a:spcAft>
                      </a:pPr>
                      <a:r>
                        <a:rPr lang="en-US" sz="1000" b="0" dirty="0">
                          <a:solidFill>
                            <a:schemeClr val="tx1"/>
                          </a:solidFill>
                          <a:effectLst/>
                          <a:latin typeface="Times New Roman" panose="02020603050405020304" pitchFamily="18" charset="0"/>
                          <a:cs typeface="Times New Roman" panose="02020603050405020304" pitchFamily="18" charset="0"/>
                        </a:rPr>
                        <a:t>Prepare &amp; Submit</a:t>
                      </a:r>
                      <a:r>
                        <a:rPr lang="en-US" sz="1000" b="0" baseline="0" dirty="0">
                          <a:solidFill>
                            <a:schemeClr val="tx1"/>
                          </a:solidFill>
                          <a:effectLst/>
                          <a:latin typeface="Times New Roman" panose="02020603050405020304" pitchFamily="18" charset="0"/>
                          <a:cs typeface="Times New Roman" panose="02020603050405020304" pitchFamily="18" charset="0"/>
                        </a:rPr>
                        <a:t> Project Proposal</a:t>
                      </a:r>
                      <a:endParaRPr lang="en-US" sz="1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r>
                        <a:rPr lang="en-US" sz="900" dirty="0">
                          <a:effectLst/>
                          <a:latin typeface="Times New Roman" panose="02020603050405020304" pitchFamily="18" charset="0"/>
                          <a:cs typeface="Times New Roman" panose="02020603050405020304" pitchFamily="18" charset="0"/>
                        </a:rPr>
                        <a:t> </a:t>
                      </a: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67418507"/>
                  </a:ext>
                </a:extLst>
              </a:tr>
              <a:tr h="428521">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chemeClr val="tx1"/>
                          </a:solidFill>
                          <a:effectLst/>
                          <a:latin typeface="Times New Roman" panose="02020603050405020304" pitchFamily="18" charset="0"/>
                          <a:cs typeface="Times New Roman" panose="02020603050405020304" pitchFamily="18" charset="0"/>
                        </a:rPr>
                        <a:t>Prepare &amp; Submit</a:t>
                      </a:r>
                      <a:r>
                        <a:rPr lang="en-US" sz="1000" b="0" baseline="0" dirty="0">
                          <a:solidFill>
                            <a:schemeClr val="tx1"/>
                          </a:solidFill>
                          <a:effectLst/>
                          <a:latin typeface="Times New Roman" panose="02020603050405020304" pitchFamily="18" charset="0"/>
                          <a:cs typeface="Times New Roman" panose="02020603050405020304" pitchFamily="18" charset="0"/>
                        </a:rPr>
                        <a:t> 1</a:t>
                      </a:r>
                      <a:r>
                        <a:rPr lang="en-US" sz="1000" b="0" baseline="30000" dirty="0">
                          <a:solidFill>
                            <a:schemeClr val="tx1"/>
                          </a:solidFill>
                          <a:effectLst/>
                          <a:latin typeface="Times New Roman" panose="02020603050405020304" pitchFamily="18" charset="0"/>
                          <a:cs typeface="Times New Roman" panose="02020603050405020304" pitchFamily="18" charset="0"/>
                        </a:rPr>
                        <a:t>st</a:t>
                      </a:r>
                      <a:r>
                        <a:rPr lang="en-US" sz="1000" b="0" baseline="0" dirty="0">
                          <a:solidFill>
                            <a:schemeClr val="tx1"/>
                          </a:solidFill>
                          <a:effectLst/>
                          <a:latin typeface="Times New Roman" panose="02020603050405020304" pitchFamily="18" charset="0"/>
                          <a:cs typeface="Times New Roman" panose="02020603050405020304" pitchFamily="18" charset="0"/>
                        </a:rPr>
                        <a:t> Term Progress Report</a:t>
                      </a:r>
                      <a:endParaRPr lang="en-US" sz="1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634470361"/>
                  </a:ext>
                </a:extLst>
              </a:tr>
              <a:tr h="428521">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chemeClr val="tx1"/>
                          </a:solidFill>
                          <a:effectLst/>
                          <a:latin typeface="Times New Roman" panose="02020603050405020304" pitchFamily="18" charset="0"/>
                          <a:cs typeface="Times New Roman" panose="02020603050405020304" pitchFamily="18" charset="0"/>
                        </a:rPr>
                        <a:t>Prepare &amp; Present</a:t>
                      </a:r>
                      <a:r>
                        <a:rPr lang="en-US" sz="1000" b="0" baseline="0" dirty="0">
                          <a:solidFill>
                            <a:schemeClr val="tx1"/>
                          </a:solidFill>
                          <a:effectLst/>
                          <a:latin typeface="Times New Roman" panose="02020603050405020304" pitchFamily="18" charset="0"/>
                          <a:cs typeface="Times New Roman" panose="02020603050405020304" pitchFamily="18" charset="0"/>
                        </a:rPr>
                        <a:t> 1</a:t>
                      </a:r>
                      <a:r>
                        <a:rPr lang="en-US" sz="1000" b="0" baseline="30000" dirty="0">
                          <a:solidFill>
                            <a:schemeClr val="tx1"/>
                          </a:solidFill>
                          <a:effectLst/>
                          <a:latin typeface="Times New Roman" panose="02020603050405020304" pitchFamily="18" charset="0"/>
                          <a:cs typeface="Times New Roman" panose="02020603050405020304" pitchFamily="18" charset="0"/>
                        </a:rPr>
                        <a:t>st</a:t>
                      </a:r>
                      <a:r>
                        <a:rPr lang="en-US" sz="1000" b="0" baseline="0" dirty="0">
                          <a:solidFill>
                            <a:schemeClr val="tx1"/>
                          </a:solidFill>
                          <a:effectLst/>
                          <a:latin typeface="Times New Roman" panose="02020603050405020304" pitchFamily="18" charset="0"/>
                          <a:cs typeface="Times New Roman" panose="02020603050405020304" pitchFamily="18" charset="0"/>
                        </a:rPr>
                        <a:t> Term Progress</a:t>
                      </a:r>
                      <a:endParaRPr lang="en-US" sz="1000" b="0" dirty="0">
                        <a:solidFill>
                          <a:schemeClr val="tx1"/>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00B050"/>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489032922"/>
                  </a:ext>
                </a:extLst>
              </a:tr>
              <a:tr h="375297">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Study Interface &amp; Simulation</a:t>
                      </a: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793166908"/>
                  </a:ext>
                </a:extLst>
              </a:tr>
              <a:tr h="233790">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rPr>
                        <a:t>Define Meteorological Data</a:t>
                      </a: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3838690311"/>
                  </a:ext>
                </a:extLst>
              </a:tr>
              <a:tr h="428521">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00"/>
                          </a:solidFill>
                          <a:effectLst/>
                          <a:latin typeface="Times New Roman" panose="02020603050405020304" pitchFamily="18" charset="0"/>
                          <a:cs typeface="Times New Roman" panose="02020603050405020304" pitchFamily="18" charset="0"/>
                        </a:rPr>
                        <a:t>Prepare &amp; Submit</a:t>
                      </a:r>
                      <a:r>
                        <a:rPr lang="en-US" sz="1000" b="0" baseline="0" dirty="0">
                          <a:solidFill>
                            <a:srgbClr val="FFFF00"/>
                          </a:solidFill>
                          <a:effectLst/>
                          <a:latin typeface="Times New Roman" panose="02020603050405020304" pitchFamily="18" charset="0"/>
                          <a:cs typeface="Times New Roman" panose="02020603050405020304" pitchFamily="18" charset="0"/>
                        </a:rPr>
                        <a:t> 2</a:t>
                      </a:r>
                      <a:r>
                        <a:rPr lang="en-US" sz="1000" b="0" baseline="30000" dirty="0">
                          <a:solidFill>
                            <a:srgbClr val="FFFF00"/>
                          </a:solidFill>
                          <a:effectLst/>
                          <a:latin typeface="Times New Roman" panose="02020603050405020304" pitchFamily="18" charset="0"/>
                          <a:cs typeface="Times New Roman" panose="02020603050405020304" pitchFamily="18" charset="0"/>
                        </a:rPr>
                        <a:t>nd</a:t>
                      </a:r>
                      <a:r>
                        <a:rPr lang="en-US" sz="1000" b="0" baseline="0" dirty="0">
                          <a:solidFill>
                            <a:srgbClr val="FFFF00"/>
                          </a:solidFill>
                          <a:effectLst/>
                          <a:latin typeface="Times New Roman" panose="02020603050405020304" pitchFamily="18" charset="0"/>
                          <a:cs typeface="Times New Roman" panose="02020603050405020304" pitchFamily="18" charset="0"/>
                        </a:rPr>
                        <a:t> Term Progress Report</a:t>
                      </a:r>
                      <a:endParaRPr lang="en-US" sz="1000" b="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1336050679"/>
                  </a:ext>
                </a:extLst>
              </a:tr>
              <a:tr h="428521">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00"/>
                          </a:solidFill>
                          <a:effectLst/>
                          <a:latin typeface="Times New Roman" panose="02020603050405020304" pitchFamily="18" charset="0"/>
                          <a:cs typeface="Times New Roman" panose="02020603050405020304" pitchFamily="18" charset="0"/>
                        </a:rPr>
                        <a:t>Prepare &amp; Present</a:t>
                      </a:r>
                      <a:r>
                        <a:rPr lang="en-US" sz="1000" b="0" baseline="0" dirty="0">
                          <a:solidFill>
                            <a:srgbClr val="FFFF00"/>
                          </a:solidFill>
                          <a:effectLst/>
                          <a:latin typeface="Times New Roman" panose="02020603050405020304" pitchFamily="18" charset="0"/>
                          <a:cs typeface="Times New Roman" panose="02020603050405020304" pitchFamily="18" charset="0"/>
                        </a:rPr>
                        <a:t> 2</a:t>
                      </a:r>
                      <a:r>
                        <a:rPr lang="en-US" sz="1000" b="0" baseline="30000" dirty="0">
                          <a:solidFill>
                            <a:srgbClr val="FFFF00"/>
                          </a:solidFill>
                          <a:effectLst/>
                          <a:latin typeface="Times New Roman" panose="02020603050405020304" pitchFamily="18" charset="0"/>
                          <a:cs typeface="Times New Roman" panose="02020603050405020304" pitchFamily="18" charset="0"/>
                        </a:rPr>
                        <a:t>nd</a:t>
                      </a:r>
                      <a:r>
                        <a:rPr lang="en-US" sz="1000" b="0" baseline="0" dirty="0">
                          <a:solidFill>
                            <a:srgbClr val="FFFF00"/>
                          </a:solidFill>
                          <a:effectLst/>
                          <a:latin typeface="Times New Roman" panose="02020603050405020304" pitchFamily="18" charset="0"/>
                          <a:cs typeface="Times New Roman" panose="02020603050405020304" pitchFamily="18" charset="0"/>
                        </a:rPr>
                        <a:t> Term Progress</a:t>
                      </a:r>
                      <a:endParaRPr lang="en-US" sz="1000" b="0" dirty="0">
                        <a:solidFill>
                          <a:srgbClr val="FFFF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rgbClr val="3333FF"/>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207730870"/>
                  </a:ext>
                </a:extLst>
              </a:tr>
              <a:tr h="209416">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Economical Parameter</a:t>
                      </a: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85871651"/>
                  </a:ext>
                </a:extLst>
              </a:tr>
              <a:tr h="268505">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Optimization &amp; Analysis</a:t>
                      </a: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3">
                        <a:lumMod val="20000"/>
                        <a:lumOff val="80000"/>
                      </a:schemeClr>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171990710"/>
                  </a:ext>
                </a:extLst>
              </a:tr>
              <a:tr h="209416">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Final Report</a:t>
                      </a: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2980022651"/>
                  </a:ext>
                </a:extLst>
              </a:tr>
              <a:tr h="209416">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Final Presentation</a:t>
                      </a: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extLst>
                  <a:ext uri="{0D108BD9-81ED-4DB2-BD59-A6C34878D82A}">
                    <a16:rowId xmlns:a16="http://schemas.microsoft.com/office/drawing/2014/main" val="4043227690"/>
                  </a:ext>
                </a:extLst>
              </a:tr>
              <a:tr h="209416">
                <a:tc>
                  <a:txBody>
                    <a:bodyPr/>
                    <a:lstStyle/>
                    <a:p>
                      <a:pPr marL="0" marR="0" indent="0" algn="l" defTabSz="914400" rtl="0" eaLnBrk="1" fontAlgn="auto" latinLnBrk="0" hangingPunct="1">
                        <a:lnSpc>
                          <a:spcPct val="107000"/>
                        </a:lnSpc>
                        <a:spcBef>
                          <a:spcPts val="0"/>
                        </a:spcBef>
                        <a:spcAft>
                          <a:spcPts val="0"/>
                        </a:spcAft>
                        <a:buClrTx/>
                        <a:buSzTx/>
                        <a:buFontTx/>
                        <a:buNone/>
                        <a:tabLst/>
                        <a:defRPr/>
                      </a:pPr>
                      <a:r>
                        <a:rPr lang="en-US" sz="1000" b="0" dirty="0">
                          <a:solidFill>
                            <a:srgbClr val="FFFFFF"/>
                          </a:solidFill>
                          <a:effectLst/>
                          <a:latin typeface="Times New Roman" panose="02020603050405020304" pitchFamily="18" charset="0"/>
                          <a:ea typeface="Calibri" panose="020F0502020204030204" pitchFamily="34" charset="0"/>
                          <a:cs typeface="Times New Roman" panose="02020603050405020304" pitchFamily="18" charset="0"/>
                        </a:rPr>
                        <a:t>Project Demonstration</a:t>
                      </a:r>
                    </a:p>
                  </a:txBody>
                  <a:tcPr marL="68580" marR="68580" marT="0" marB="0" anchor="ctr">
                    <a:solidFill>
                      <a:schemeClr val="accent2"/>
                    </a:solidFill>
                  </a:tcP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tc>
                <a:tc>
                  <a:txBody>
                    <a:bodyPr/>
                    <a:lstStyle/>
                    <a:p>
                      <a:pPr marL="0" marR="0" algn="ctr">
                        <a:lnSpc>
                          <a:spcPct val="107000"/>
                        </a:lnSpc>
                        <a:spcBef>
                          <a:spcPts val="0"/>
                        </a:spcBef>
                        <a:spcAft>
                          <a:spcPts val="0"/>
                        </a:spcAft>
                      </a:pPr>
                      <a:endParaRPr lang="en-US" sz="900" dirty="0">
                        <a:effectLst/>
                        <a:latin typeface="Times New Roman" panose="02020603050405020304" pitchFamily="18" charset="0"/>
                        <a:ea typeface="Calibri" panose="020F0502020204030204" pitchFamily="34" charset="0"/>
                        <a:cs typeface="Times New Roman" panose="02020603050405020304" pitchFamily="18" charset="0"/>
                      </a:endParaRPr>
                    </a:p>
                  </a:txBody>
                  <a:tcPr marL="68580" marR="68580" marT="0" marB="0" anchor="ctr">
                    <a:solidFill>
                      <a:schemeClr val="accent2"/>
                    </a:solidFill>
                  </a:tcPr>
                </a:tc>
                <a:extLst>
                  <a:ext uri="{0D108BD9-81ED-4DB2-BD59-A6C34878D82A}">
                    <a16:rowId xmlns:a16="http://schemas.microsoft.com/office/drawing/2014/main" val="1924857023"/>
                  </a:ext>
                </a:extLst>
              </a:tr>
            </a:tbl>
          </a:graphicData>
        </a:graphic>
      </p:graphicFrame>
      <p:pic>
        <p:nvPicPr>
          <p:cNvPr id="25" name="Picture 24">
            <a:extLst>
              <a:ext uri="{FF2B5EF4-FFF2-40B4-BE49-F238E27FC236}">
                <a16:creationId xmlns:a16="http://schemas.microsoft.com/office/drawing/2014/main" id="{0E4D0476-044E-96D8-CC3C-94E1D4EB9561}"/>
              </a:ext>
            </a:extLst>
          </p:cNvPr>
          <p:cNvPicPr>
            <a:picLocks noChangeAspect="1"/>
          </p:cNvPicPr>
          <p:nvPr/>
        </p:nvPicPr>
        <p:blipFill rotWithShape="1">
          <a:blip r:embed="rId4"/>
          <a:srcRect b="1472"/>
          <a:stretch/>
        </p:blipFill>
        <p:spPr>
          <a:xfrm>
            <a:off x="639145" y="38702063"/>
            <a:ext cx="7301085" cy="4179488"/>
          </a:xfrm>
          <a:prstGeom prst="rect">
            <a:avLst/>
          </a:prstGeom>
        </p:spPr>
      </p:pic>
      <p:pic>
        <p:nvPicPr>
          <p:cNvPr id="21" name="Picture 20">
            <a:extLst>
              <a:ext uri="{FF2B5EF4-FFF2-40B4-BE49-F238E27FC236}">
                <a16:creationId xmlns:a16="http://schemas.microsoft.com/office/drawing/2014/main" id="{B179434D-BD54-AAB3-5885-1E10851E6C11}"/>
              </a:ext>
            </a:extLst>
          </p:cNvPr>
          <p:cNvPicPr>
            <a:picLocks noChangeAspect="1"/>
          </p:cNvPicPr>
          <p:nvPr/>
        </p:nvPicPr>
        <p:blipFill>
          <a:blip r:embed="rId5"/>
          <a:stretch>
            <a:fillRect/>
          </a:stretch>
        </p:blipFill>
        <p:spPr>
          <a:xfrm>
            <a:off x="8672198" y="17006451"/>
            <a:ext cx="7367267" cy="3243910"/>
          </a:xfrm>
          <a:prstGeom prst="rect">
            <a:avLst/>
          </a:prstGeom>
        </p:spPr>
      </p:pic>
      <p:sp>
        <p:nvSpPr>
          <p:cNvPr id="64" name="Rectangle 63">
            <a:extLst>
              <a:ext uri="{FF2B5EF4-FFF2-40B4-BE49-F238E27FC236}">
                <a16:creationId xmlns:a16="http://schemas.microsoft.com/office/drawing/2014/main" id="{5A069A46-92C7-04B1-6B8C-25561E5F93D1}"/>
              </a:ext>
            </a:extLst>
          </p:cNvPr>
          <p:cNvSpPr/>
          <p:nvPr/>
        </p:nvSpPr>
        <p:spPr>
          <a:xfrm>
            <a:off x="8662672" y="20913501"/>
            <a:ext cx="7312956" cy="2862322"/>
          </a:xfrm>
          <a:prstGeom prst="rect">
            <a:avLst/>
          </a:prstGeom>
        </p:spPr>
        <p:txBody>
          <a:bodyPr wrap="square">
            <a:spAutoFit/>
          </a:bodyPr>
          <a:lstStyle/>
          <a:p>
            <a:pPr marL="465138" indent="-465138" algn="just">
              <a:spcAft>
                <a:spcPts val="12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1 MWp PVDG hybrid plant.</a:t>
            </a:r>
          </a:p>
          <a:p>
            <a:pPr marL="465138" indent="-465138" algn="just">
              <a:spcAft>
                <a:spcPts val="12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120 of 5 kWp rooftop Off grid.</a:t>
            </a:r>
          </a:p>
          <a:p>
            <a:pPr marL="465138" indent="-465138" algn="just">
              <a:spcAft>
                <a:spcPts val="12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1440 of 200Wp rooftop Off grid implemented by Bengal solar.</a:t>
            </a:r>
          </a:p>
          <a:p>
            <a:pPr marL="465138" indent="-465138" algn="just">
              <a:spcAft>
                <a:spcPts val="1200"/>
              </a:spcAft>
              <a:buFont typeface="Wingdings" panose="05000000000000000000" pitchFamily="2" charset="2"/>
              <a:buChar char="q"/>
            </a:pPr>
            <a:r>
              <a:rPr lang="en-US" sz="2400" dirty="0">
                <a:latin typeface="Times New Roman" panose="02020603050405020304" pitchFamily="18" charset="0"/>
                <a:cs typeface="Times New Roman" panose="02020603050405020304" pitchFamily="18" charset="0"/>
              </a:rPr>
              <a:t>1000 solar streetlight of 10W each implemented by Rahimafrooz.</a:t>
            </a:r>
            <a:endParaRPr lang="en-US" sz="2400" dirty="0"/>
          </a:p>
        </p:txBody>
      </p:sp>
      <p:sp>
        <p:nvSpPr>
          <p:cNvPr id="68" name="Text Box 417">
            <a:extLst>
              <a:ext uri="{FF2B5EF4-FFF2-40B4-BE49-F238E27FC236}">
                <a16:creationId xmlns:a16="http://schemas.microsoft.com/office/drawing/2014/main" id="{5D3DA619-1A6F-4131-345D-B35CD0F36A79}"/>
              </a:ext>
            </a:extLst>
          </p:cNvPr>
          <p:cNvSpPr txBox="1">
            <a:spLocks noChangeArrowheads="1"/>
          </p:cNvSpPr>
          <p:nvPr/>
        </p:nvSpPr>
        <p:spPr bwMode="auto">
          <a:xfrm>
            <a:off x="8610977" y="39199093"/>
            <a:ext cx="7496176" cy="582295"/>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Homer Pro Software Framework </a:t>
            </a:r>
          </a:p>
        </p:txBody>
      </p:sp>
      <p:sp>
        <p:nvSpPr>
          <p:cNvPr id="70" name="TextBox 69">
            <a:extLst>
              <a:ext uri="{FF2B5EF4-FFF2-40B4-BE49-F238E27FC236}">
                <a16:creationId xmlns:a16="http://schemas.microsoft.com/office/drawing/2014/main" id="{C67A916D-FD54-B1E4-0D32-01AB3889BB2B}"/>
              </a:ext>
            </a:extLst>
          </p:cNvPr>
          <p:cNvSpPr txBox="1"/>
          <p:nvPr/>
        </p:nvSpPr>
        <p:spPr>
          <a:xfrm>
            <a:off x="8596281" y="39870183"/>
            <a:ext cx="3653776" cy="3046988"/>
          </a:xfrm>
          <a:prstGeom prst="rect">
            <a:avLst/>
          </a:prstGeom>
          <a:noFill/>
        </p:spPr>
        <p:txBody>
          <a:bodyPr wrap="square" rtlCol="0">
            <a:spAutoFit/>
          </a:bodyPr>
          <a:lstStyle/>
          <a:p>
            <a:pPr marL="342900" indent="-342900">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Input</a:t>
            </a:r>
          </a:p>
          <a:p>
            <a:pPr marL="342900" indent="-2841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Resource data                </a:t>
            </a:r>
          </a:p>
          <a:p>
            <a:pPr marL="342900" indent="-2841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Load profile</a:t>
            </a:r>
          </a:p>
          <a:p>
            <a:pPr marL="342900" indent="-2841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Economic details</a:t>
            </a:r>
          </a:p>
          <a:p>
            <a:pPr marL="342900" indent="-2841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Microgrid constraints</a:t>
            </a:r>
          </a:p>
          <a:p>
            <a:pPr marL="400050" indent="-400050">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Homer Pro Optimization</a:t>
            </a:r>
          </a:p>
          <a:p>
            <a:pPr marL="342900" indent="-2841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Optimal MG components</a:t>
            </a:r>
          </a:p>
        </p:txBody>
      </p:sp>
      <p:sp>
        <p:nvSpPr>
          <p:cNvPr id="31" name="TextBox 30">
            <a:extLst>
              <a:ext uri="{FF2B5EF4-FFF2-40B4-BE49-F238E27FC236}">
                <a16:creationId xmlns:a16="http://schemas.microsoft.com/office/drawing/2014/main" id="{E15AB782-AA53-CFBF-7BC0-C0C6045A1617}"/>
              </a:ext>
            </a:extLst>
          </p:cNvPr>
          <p:cNvSpPr txBox="1"/>
          <p:nvPr/>
        </p:nvSpPr>
        <p:spPr>
          <a:xfrm>
            <a:off x="12250057" y="39793539"/>
            <a:ext cx="3795875" cy="3046988"/>
          </a:xfrm>
          <a:prstGeom prst="rect">
            <a:avLst/>
          </a:prstGeom>
          <a:noFill/>
        </p:spPr>
        <p:txBody>
          <a:bodyPr wrap="square" rtlCol="0">
            <a:spAutoFit/>
          </a:bodyPr>
          <a:lstStyle/>
          <a:p>
            <a:pPr marL="460375" indent="-401638">
              <a:buFont typeface="Wingdings" panose="05000000000000000000" pitchFamily="2" charset="2"/>
              <a:buChar char="q"/>
            </a:pPr>
            <a:r>
              <a:rPr lang="en-US" sz="2400" b="1" dirty="0">
                <a:latin typeface="Times New Roman" panose="02020603050405020304" pitchFamily="18" charset="0"/>
                <a:cs typeface="Times New Roman" panose="02020603050405020304" pitchFamily="18" charset="0"/>
              </a:rPr>
              <a:t>Output</a:t>
            </a:r>
          </a:p>
          <a:p>
            <a:pPr marL="465138" indent="-3476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Net present cost</a:t>
            </a:r>
          </a:p>
          <a:p>
            <a:pPr marL="465138" indent="-3476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Cost of energy</a:t>
            </a:r>
          </a:p>
          <a:p>
            <a:pPr marL="465138" indent="-3476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Capital cost</a:t>
            </a:r>
          </a:p>
          <a:p>
            <a:pPr marL="465138" indent="-3476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Total energy production</a:t>
            </a:r>
          </a:p>
          <a:p>
            <a:pPr marL="465138" indent="-3476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Excess energy generation</a:t>
            </a:r>
          </a:p>
          <a:p>
            <a:pPr marL="465138" indent="-3476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Capacity shortage</a:t>
            </a:r>
          </a:p>
          <a:p>
            <a:pPr marL="465138" indent="-347663">
              <a:buFont typeface="Wingdings" panose="05000000000000000000" pitchFamily="2" charset="2"/>
              <a:buChar char="§"/>
            </a:pPr>
            <a:r>
              <a:rPr lang="en-US" sz="2400" dirty="0">
                <a:latin typeface="Times New Roman" panose="02020603050405020304" pitchFamily="18" charset="0"/>
                <a:cs typeface="Times New Roman" panose="02020603050405020304" pitchFamily="18" charset="0"/>
              </a:rPr>
              <a:t>Unmet load</a:t>
            </a:r>
          </a:p>
        </p:txBody>
      </p:sp>
      <p:graphicFrame>
        <p:nvGraphicFramePr>
          <p:cNvPr id="74" name="Table 73">
            <a:extLst>
              <a:ext uri="{FF2B5EF4-FFF2-40B4-BE49-F238E27FC236}">
                <a16:creationId xmlns:a16="http://schemas.microsoft.com/office/drawing/2014/main" id="{BAC55612-07E7-2C42-F23C-D7F79547B623}"/>
              </a:ext>
            </a:extLst>
          </p:cNvPr>
          <p:cNvGraphicFramePr>
            <a:graphicFrameLocks noGrp="1"/>
          </p:cNvGraphicFramePr>
          <p:nvPr>
            <p:extLst>
              <p:ext uri="{D42A27DB-BD31-4B8C-83A1-F6EECF244321}">
                <p14:modId xmlns:p14="http://schemas.microsoft.com/office/powerpoint/2010/main" val="763295059"/>
              </p:ext>
            </p:extLst>
          </p:nvPr>
        </p:nvGraphicFramePr>
        <p:xfrm>
          <a:off x="8635836" y="24289904"/>
          <a:ext cx="7456964" cy="6594698"/>
        </p:xfrm>
        <a:graphic>
          <a:graphicData uri="http://schemas.openxmlformats.org/drawingml/2006/table">
            <a:tbl>
              <a:tblPr firstRow="1" firstCol="1" bandRow="1">
                <a:tableStyleId>{7DF18680-E054-41AD-8BC1-D1AEF772440D}</a:tableStyleId>
              </a:tblPr>
              <a:tblGrid>
                <a:gridCol w="348154">
                  <a:extLst>
                    <a:ext uri="{9D8B030D-6E8A-4147-A177-3AD203B41FA5}">
                      <a16:colId xmlns:a16="http://schemas.microsoft.com/office/drawing/2014/main" val="1685070302"/>
                    </a:ext>
                  </a:extLst>
                </a:gridCol>
                <a:gridCol w="1340067">
                  <a:extLst>
                    <a:ext uri="{9D8B030D-6E8A-4147-A177-3AD203B41FA5}">
                      <a16:colId xmlns:a16="http://schemas.microsoft.com/office/drawing/2014/main" val="1701751546"/>
                    </a:ext>
                  </a:extLst>
                </a:gridCol>
                <a:gridCol w="1129861">
                  <a:extLst>
                    <a:ext uri="{9D8B030D-6E8A-4147-A177-3AD203B41FA5}">
                      <a16:colId xmlns:a16="http://schemas.microsoft.com/office/drawing/2014/main" val="2998887629"/>
                    </a:ext>
                  </a:extLst>
                </a:gridCol>
                <a:gridCol w="571499">
                  <a:extLst>
                    <a:ext uri="{9D8B030D-6E8A-4147-A177-3AD203B41FA5}">
                      <a16:colId xmlns:a16="http://schemas.microsoft.com/office/drawing/2014/main" val="4139281632"/>
                    </a:ext>
                  </a:extLst>
                </a:gridCol>
                <a:gridCol w="1208687">
                  <a:extLst>
                    <a:ext uri="{9D8B030D-6E8A-4147-A177-3AD203B41FA5}">
                      <a16:colId xmlns:a16="http://schemas.microsoft.com/office/drawing/2014/main" val="1402799115"/>
                    </a:ext>
                  </a:extLst>
                </a:gridCol>
                <a:gridCol w="472965">
                  <a:extLst>
                    <a:ext uri="{9D8B030D-6E8A-4147-A177-3AD203B41FA5}">
                      <a16:colId xmlns:a16="http://schemas.microsoft.com/office/drawing/2014/main" val="1632337493"/>
                    </a:ext>
                  </a:extLst>
                </a:gridCol>
                <a:gridCol w="1090445">
                  <a:extLst>
                    <a:ext uri="{9D8B030D-6E8A-4147-A177-3AD203B41FA5}">
                      <a16:colId xmlns:a16="http://schemas.microsoft.com/office/drawing/2014/main" val="381359636"/>
                    </a:ext>
                  </a:extLst>
                </a:gridCol>
                <a:gridCol w="1295286">
                  <a:extLst>
                    <a:ext uri="{9D8B030D-6E8A-4147-A177-3AD203B41FA5}">
                      <a16:colId xmlns:a16="http://schemas.microsoft.com/office/drawing/2014/main" val="1367879234"/>
                    </a:ext>
                  </a:extLst>
                </a:gridCol>
              </a:tblGrid>
              <a:tr h="833006">
                <a:tc>
                  <a:txBody>
                    <a:bodyPr/>
                    <a:lstStyle/>
                    <a:p>
                      <a:pPr marL="0" marR="0" algn="l">
                        <a:lnSpc>
                          <a:spcPct val="115000"/>
                        </a:lnSpc>
                        <a:spcBef>
                          <a:spcPts val="0"/>
                        </a:spcBef>
                        <a:spcAft>
                          <a:spcPts val="0"/>
                        </a:spcAft>
                      </a:pPr>
                      <a:r>
                        <a:rPr lang="en-US" sz="1120" b="1" dirty="0">
                          <a:solidFill>
                            <a:schemeClr val="tx1"/>
                          </a:solidFill>
                          <a:effectLst/>
                        </a:rPr>
                        <a:t>SI</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tc>
                  <a:txBody>
                    <a:bodyPr/>
                    <a:lstStyle/>
                    <a:p>
                      <a:pPr marL="0" marR="0" algn="l">
                        <a:lnSpc>
                          <a:spcPct val="115000"/>
                        </a:lnSpc>
                        <a:spcBef>
                          <a:spcPts val="0"/>
                        </a:spcBef>
                        <a:spcAft>
                          <a:spcPts val="0"/>
                        </a:spcAft>
                      </a:pPr>
                      <a:r>
                        <a:rPr lang="en-US" sz="1120" b="1" dirty="0">
                          <a:solidFill>
                            <a:schemeClr val="tx1"/>
                          </a:solidFill>
                          <a:effectLst/>
                        </a:rPr>
                        <a:t>Load category</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tc>
                  <a:txBody>
                    <a:bodyPr/>
                    <a:lstStyle/>
                    <a:p>
                      <a:pPr marL="0" marR="0" algn="l">
                        <a:lnSpc>
                          <a:spcPct val="115000"/>
                        </a:lnSpc>
                        <a:spcBef>
                          <a:spcPts val="0"/>
                        </a:spcBef>
                        <a:spcAft>
                          <a:spcPts val="0"/>
                        </a:spcAft>
                      </a:pPr>
                      <a:r>
                        <a:rPr lang="en-US" sz="1120" b="1">
                          <a:solidFill>
                            <a:schemeClr val="tx1"/>
                          </a:solidFill>
                          <a:effectLst/>
                        </a:rPr>
                        <a:t>Appliances</a:t>
                      </a:r>
                      <a:endParaRPr lang="en-US" sz="112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tc>
                  <a:txBody>
                    <a:bodyPr/>
                    <a:lstStyle/>
                    <a:p>
                      <a:pPr marL="0" marR="0" algn="l">
                        <a:lnSpc>
                          <a:spcPct val="115000"/>
                        </a:lnSpc>
                        <a:spcBef>
                          <a:spcPts val="0"/>
                        </a:spcBef>
                        <a:spcAft>
                          <a:spcPts val="0"/>
                        </a:spcAft>
                      </a:pPr>
                      <a:r>
                        <a:rPr lang="en-US" sz="1120" b="1" dirty="0">
                          <a:solidFill>
                            <a:schemeClr val="tx1"/>
                          </a:solidFill>
                          <a:effectLst/>
                        </a:rPr>
                        <a:t>Size (W)</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tc>
                  <a:txBody>
                    <a:bodyPr/>
                    <a:lstStyle/>
                    <a:p>
                      <a:pPr marL="0" marR="0" algn="l">
                        <a:lnSpc>
                          <a:spcPct val="115000"/>
                        </a:lnSpc>
                        <a:spcBef>
                          <a:spcPts val="0"/>
                        </a:spcBef>
                        <a:spcAft>
                          <a:spcPts val="0"/>
                        </a:spcAft>
                      </a:pPr>
                      <a:r>
                        <a:rPr lang="en-US" sz="1120" b="1" dirty="0">
                          <a:solidFill>
                            <a:schemeClr val="tx1"/>
                          </a:solidFill>
                          <a:effectLst/>
                        </a:rPr>
                        <a:t>Quantity</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tc>
                  <a:txBody>
                    <a:bodyPr/>
                    <a:lstStyle/>
                    <a:p>
                      <a:pPr marL="0" marR="0" algn="l">
                        <a:lnSpc>
                          <a:spcPct val="115000"/>
                        </a:lnSpc>
                        <a:spcBef>
                          <a:spcPts val="0"/>
                        </a:spcBef>
                        <a:spcAft>
                          <a:spcPts val="0"/>
                        </a:spcAft>
                      </a:pPr>
                      <a:r>
                        <a:rPr lang="en-US" sz="1120" b="1">
                          <a:solidFill>
                            <a:schemeClr val="tx1"/>
                          </a:solidFill>
                          <a:effectLst/>
                        </a:rPr>
                        <a:t>Total number</a:t>
                      </a:r>
                      <a:endParaRPr lang="en-US" sz="112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tc>
                  <a:txBody>
                    <a:bodyPr/>
                    <a:lstStyle/>
                    <a:p>
                      <a:pPr marL="0" marR="0" algn="l">
                        <a:lnSpc>
                          <a:spcPct val="115000"/>
                        </a:lnSpc>
                        <a:spcBef>
                          <a:spcPts val="0"/>
                        </a:spcBef>
                        <a:spcAft>
                          <a:spcPts val="0"/>
                        </a:spcAft>
                      </a:pPr>
                      <a:r>
                        <a:rPr lang="en-US" sz="1120" b="1">
                          <a:solidFill>
                            <a:schemeClr val="tx1"/>
                          </a:solidFill>
                          <a:effectLst/>
                        </a:rPr>
                        <a:t>Total Connected Load (kW) in Summer</a:t>
                      </a:r>
                      <a:endParaRPr lang="en-US" sz="1120" b="1">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tc>
                  <a:txBody>
                    <a:bodyPr/>
                    <a:lstStyle/>
                    <a:p>
                      <a:pPr marL="0" marR="0" algn="l">
                        <a:lnSpc>
                          <a:spcPct val="115000"/>
                        </a:lnSpc>
                        <a:spcBef>
                          <a:spcPts val="0"/>
                        </a:spcBef>
                        <a:spcAft>
                          <a:spcPts val="0"/>
                        </a:spcAft>
                      </a:pPr>
                      <a:r>
                        <a:rPr lang="en-US" sz="1120" b="1" dirty="0">
                          <a:solidFill>
                            <a:schemeClr val="tx1"/>
                          </a:solidFill>
                          <a:effectLst/>
                        </a:rPr>
                        <a:t>Total Connected Load (kW) in Winter</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solidFill>
                      <a:schemeClr val="accent6">
                        <a:lumMod val="50000"/>
                        <a:lumOff val="50000"/>
                      </a:schemeClr>
                    </a:solidFill>
                  </a:tcPr>
                </a:tc>
                <a:extLst>
                  <a:ext uri="{0D108BD9-81ED-4DB2-BD59-A6C34878D82A}">
                    <a16:rowId xmlns:a16="http://schemas.microsoft.com/office/drawing/2014/main" val="1580026331"/>
                  </a:ext>
                </a:extLst>
              </a:tr>
              <a:tr h="198084">
                <a:tc rowSpan="3">
                  <a:txBody>
                    <a:bodyPr/>
                    <a:lstStyle/>
                    <a:p>
                      <a:pPr marL="0" marR="0" algn="l">
                        <a:lnSpc>
                          <a:spcPct val="115000"/>
                        </a:lnSpc>
                        <a:spcBef>
                          <a:spcPts val="0"/>
                        </a:spcBef>
                        <a:spcAft>
                          <a:spcPts val="0"/>
                        </a:spcAft>
                      </a:pPr>
                      <a:r>
                        <a:rPr lang="en-US" sz="1120" b="1" dirty="0">
                          <a:solidFill>
                            <a:schemeClr val="tx1"/>
                          </a:solidFill>
                          <a:effectLst/>
                        </a:rPr>
                        <a:t>1</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3">
                  <a:txBody>
                    <a:bodyPr/>
                    <a:lstStyle/>
                    <a:p>
                      <a:pPr marL="0" marR="0" algn="l">
                        <a:lnSpc>
                          <a:spcPct val="115000"/>
                        </a:lnSpc>
                        <a:spcBef>
                          <a:spcPts val="0"/>
                        </a:spcBef>
                        <a:spcAft>
                          <a:spcPts val="0"/>
                        </a:spcAft>
                      </a:pPr>
                      <a:r>
                        <a:rPr lang="en-US" sz="1120" b="1" dirty="0">
                          <a:effectLst/>
                        </a:rPr>
                        <a:t>Residential building load</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Light</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36</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3">
                  <a:txBody>
                    <a:bodyPr/>
                    <a:lstStyle/>
                    <a:p>
                      <a:pPr marL="0" marR="0" algn="l">
                        <a:lnSpc>
                          <a:spcPct val="115000"/>
                        </a:lnSpc>
                        <a:spcBef>
                          <a:spcPts val="0"/>
                        </a:spcBef>
                        <a:spcAft>
                          <a:spcPts val="0"/>
                        </a:spcAft>
                      </a:pPr>
                      <a:r>
                        <a:rPr lang="en-US" sz="1120" b="1">
                          <a:effectLst/>
                        </a:rPr>
                        <a:t>1440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2073.6</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2073.6</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1425267294"/>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Fan</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70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16</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1612.8</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1768989034"/>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Motor pump</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1000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1440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1440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980793167"/>
                  </a:ext>
                </a:extLst>
              </a:tr>
              <a:tr h="198084">
                <a:tc rowSpan="5">
                  <a:txBody>
                    <a:bodyPr/>
                    <a:lstStyle/>
                    <a:p>
                      <a:pPr marL="0" marR="0" algn="l">
                        <a:lnSpc>
                          <a:spcPct val="115000"/>
                        </a:lnSpc>
                        <a:spcBef>
                          <a:spcPts val="0"/>
                        </a:spcBef>
                        <a:spcAft>
                          <a:spcPts val="0"/>
                        </a:spcAft>
                      </a:pPr>
                      <a:r>
                        <a:rPr lang="en-US" sz="1120" b="1" dirty="0">
                          <a:solidFill>
                            <a:schemeClr val="tx1"/>
                          </a:solidFill>
                          <a:effectLst/>
                        </a:rPr>
                        <a:t>2</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5">
                  <a:txBody>
                    <a:bodyPr/>
                    <a:lstStyle/>
                    <a:p>
                      <a:pPr marL="0" marR="0" algn="l">
                        <a:lnSpc>
                          <a:spcPct val="115000"/>
                        </a:lnSpc>
                        <a:spcBef>
                          <a:spcPts val="0"/>
                        </a:spcBef>
                        <a:spcAft>
                          <a:spcPts val="0"/>
                        </a:spcAft>
                      </a:pPr>
                      <a:r>
                        <a:rPr lang="en-US" sz="1120" b="1" dirty="0">
                          <a:effectLst/>
                        </a:rPr>
                        <a:t>Residential Hotel</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Light</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50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5">
                  <a:txBody>
                    <a:bodyPr/>
                    <a:lstStyle/>
                    <a:p>
                      <a:pPr marL="0" marR="0" algn="l">
                        <a:lnSpc>
                          <a:spcPct val="115000"/>
                        </a:lnSpc>
                        <a:spcBef>
                          <a:spcPts val="0"/>
                        </a:spcBef>
                        <a:spcAft>
                          <a:spcPts val="0"/>
                        </a:spcAft>
                      </a:pPr>
                      <a:r>
                        <a:rPr lang="en-US" sz="1120" b="1">
                          <a:effectLst/>
                        </a:rPr>
                        <a:t>1</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4070450623"/>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Fan</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70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1.4</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2931335585"/>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TV</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0.2</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0.2</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932627125"/>
                  </a:ext>
                </a:extLst>
              </a:tr>
              <a:tr h="409725">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Air Conditioner</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1500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15</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1800192762"/>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Motor pump</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2000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4</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491075539"/>
                  </a:ext>
                </a:extLst>
              </a:tr>
              <a:tr h="198084">
                <a:tc rowSpan="4">
                  <a:txBody>
                    <a:bodyPr/>
                    <a:lstStyle/>
                    <a:p>
                      <a:pPr marL="0" marR="0" algn="l">
                        <a:lnSpc>
                          <a:spcPct val="115000"/>
                        </a:lnSpc>
                        <a:spcBef>
                          <a:spcPts val="0"/>
                        </a:spcBef>
                        <a:spcAft>
                          <a:spcPts val="0"/>
                        </a:spcAft>
                      </a:pPr>
                      <a:r>
                        <a:rPr lang="en-US" sz="1120" b="1" dirty="0">
                          <a:solidFill>
                            <a:schemeClr val="tx1"/>
                          </a:solidFill>
                          <a:effectLst/>
                        </a:rPr>
                        <a:t>3</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4">
                  <a:txBody>
                    <a:bodyPr/>
                    <a:lstStyle/>
                    <a:p>
                      <a:pPr marL="0" marR="0" algn="l">
                        <a:lnSpc>
                          <a:spcPct val="115000"/>
                        </a:lnSpc>
                        <a:spcBef>
                          <a:spcPts val="0"/>
                        </a:spcBef>
                        <a:spcAft>
                          <a:spcPts val="0"/>
                        </a:spcAft>
                      </a:pPr>
                      <a:r>
                        <a:rPr lang="en-US" sz="1120" b="1">
                          <a:effectLst/>
                        </a:rPr>
                        <a:t>Shopping mall</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Light</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100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4">
                  <a:txBody>
                    <a:bodyPr/>
                    <a:lstStyle/>
                    <a:p>
                      <a:pPr marL="0" marR="0" algn="l">
                        <a:lnSpc>
                          <a:spcPct val="115000"/>
                        </a:lnSpc>
                        <a:spcBef>
                          <a:spcPts val="0"/>
                        </a:spcBef>
                        <a:spcAft>
                          <a:spcPts val="0"/>
                        </a:spcAft>
                      </a:pPr>
                      <a:r>
                        <a:rPr lang="en-US" sz="1120" b="1" dirty="0">
                          <a:effectLst/>
                        </a:rPr>
                        <a:t>5</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400478054"/>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Fan</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70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50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17.5</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2605742464"/>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TV</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1</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251131817"/>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Motor pump</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1000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10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4125999503"/>
                  </a:ext>
                </a:extLst>
              </a:tr>
              <a:tr h="198084">
                <a:tc rowSpan="4">
                  <a:txBody>
                    <a:bodyPr/>
                    <a:lstStyle/>
                    <a:p>
                      <a:pPr marL="0" marR="0" algn="l">
                        <a:lnSpc>
                          <a:spcPct val="115000"/>
                        </a:lnSpc>
                        <a:spcBef>
                          <a:spcPts val="0"/>
                        </a:spcBef>
                        <a:spcAft>
                          <a:spcPts val="0"/>
                        </a:spcAft>
                      </a:pPr>
                      <a:r>
                        <a:rPr lang="en-US" sz="1120" b="1" dirty="0">
                          <a:solidFill>
                            <a:schemeClr val="tx1"/>
                          </a:solidFill>
                          <a:effectLst/>
                        </a:rPr>
                        <a:t>4</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4">
                  <a:txBody>
                    <a:bodyPr/>
                    <a:lstStyle/>
                    <a:p>
                      <a:pPr marL="0" marR="0" algn="l">
                        <a:lnSpc>
                          <a:spcPct val="115000"/>
                        </a:lnSpc>
                        <a:spcBef>
                          <a:spcPts val="0"/>
                        </a:spcBef>
                        <a:spcAft>
                          <a:spcPts val="0"/>
                        </a:spcAft>
                      </a:pPr>
                      <a:r>
                        <a:rPr lang="en-US" sz="1120" b="1" dirty="0">
                          <a:effectLst/>
                        </a:rPr>
                        <a:t>Medical and Hospital</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Light</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100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4">
                  <a:txBody>
                    <a:bodyPr/>
                    <a:lstStyle/>
                    <a:p>
                      <a:pPr marL="0" marR="0" algn="l">
                        <a:lnSpc>
                          <a:spcPct val="115000"/>
                        </a:lnSpc>
                        <a:spcBef>
                          <a:spcPts val="0"/>
                        </a:spcBef>
                        <a:spcAft>
                          <a:spcPts val="0"/>
                        </a:spcAft>
                      </a:pPr>
                      <a:r>
                        <a:rPr lang="en-US" sz="1120" b="1" dirty="0">
                          <a:effectLst/>
                        </a:rPr>
                        <a:t>5</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2288166976"/>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Fan</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70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7</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758250312"/>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Fridge</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1000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5</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417376006"/>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Motor pump</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2000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20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888574510"/>
                  </a:ext>
                </a:extLst>
              </a:tr>
              <a:tr h="198084">
                <a:tc rowSpan="3">
                  <a:txBody>
                    <a:bodyPr/>
                    <a:lstStyle/>
                    <a:p>
                      <a:pPr marL="0" marR="0" algn="l">
                        <a:lnSpc>
                          <a:spcPct val="115000"/>
                        </a:lnSpc>
                        <a:spcBef>
                          <a:spcPts val="0"/>
                        </a:spcBef>
                        <a:spcAft>
                          <a:spcPts val="0"/>
                        </a:spcAft>
                      </a:pPr>
                      <a:r>
                        <a:rPr lang="en-US" sz="1120" b="1" dirty="0">
                          <a:solidFill>
                            <a:schemeClr val="tx1"/>
                          </a:solidFill>
                          <a:effectLst/>
                        </a:rPr>
                        <a:t>5</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3">
                  <a:txBody>
                    <a:bodyPr/>
                    <a:lstStyle/>
                    <a:p>
                      <a:pPr marL="0" marR="0" algn="l">
                        <a:lnSpc>
                          <a:spcPct val="115000"/>
                        </a:lnSpc>
                        <a:spcBef>
                          <a:spcPts val="0"/>
                        </a:spcBef>
                        <a:spcAft>
                          <a:spcPts val="0"/>
                        </a:spcAft>
                      </a:pPr>
                      <a:r>
                        <a:rPr lang="en-US" sz="1120" b="1" dirty="0">
                          <a:effectLst/>
                        </a:rPr>
                        <a:t>Educational Institute</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Light</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3">
                  <a:txBody>
                    <a:bodyPr/>
                    <a:lstStyle/>
                    <a:p>
                      <a:pPr marL="0" marR="0" algn="l">
                        <a:lnSpc>
                          <a:spcPct val="115000"/>
                        </a:lnSpc>
                        <a:spcBef>
                          <a:spcPts val="0"/>
                        </a:spcBef>
                        <a:spcAft>
                          <a:spcPts val="0"/>
                        </a:spcAft>
                      </a:pPr>
                      <a:r>
                        <a:rPr lang="en-US" sz="1120" b="1">
                          <a:effectLst/>
                        </a:rPr>
                        <a:t>5</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8</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8</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2837205905"/>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Fan</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70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7</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187241390"/>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Motor pump</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1000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2</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10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257231667"/>
                  </a:ext>
                </a:extLst>
              </a:tr>
              <a:tr h="198084">
                <a:tc rowSpan="3">
                  <a:txBody>
                    <a:bodyPr/>
                    <a:lstStyle/>
                    <a:p>
                      <a:pPr marL="0" marR="0" algn="l">
                        <a:lnSpc>
                          <a:spcPct val="115000"/>
                        </a:lnSpc>
                        <a:spcBef>
                          <a:spcPts val="0"/>
                        </a:spcBef>
                        <a:spcAft>
                          <a:spcPts val="0"/>
                        </a:spcAft>
                      </a:pPr>
                      <a:r>
                        <a:rPr lang="en-US" sz="1120" b="1" dirty="0">
                          <a:solidFill>
                            <a:schemeClr val="tx1"/>
                          </a:solidFill>
                          <a:effectLst/>
                        </a:rPr>
                        <a:t>6</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3">
                  <a:txBody>
                    <a:bodyPr/>
                    <a:lstStyle/>
                    <a:p>
                      <a:pPr marL="0" marR="0" algn="l">
                        <a:lnSpc>
                          <a:spcPct val="115000"/>
                        </a:lnSpc>
                        <a:spcBef>
                          <a:spcPts val="0"/>
                        </a:spcBef>
                        <a:spcAft>
                          <a:spcPts val="0"/>
                        </a:spcAft>
                      </a:pPr>
                      <a:r>
                        <a:rPr lang="en-US" sz="1120" b="1" dirty="0">
                          <a:effectLst/>
                        </a:rPr>
                        <a:t>Cyclone center</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Light</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200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rowSpan="3">
                  <a:txBody>
                    <a:bodyPr/>
                    <a:lstStyle/>
                    <a:p>
                      <a:pPr marL="0" marR="0" algn="l">
                        <a:lnSpc>
                          <a:spcPct val="115000"/>
                        </a:lnSpc>
                        <a:spcBef>
                          <a:spcPts val="0"/>
                        </a:spcBef>
                        <a:spcAft>
                          <a:spcPts val="0"/>
                        </a:spcAft>
                      </a:pPr>
                      <a:r>
                        <a:rPr lang="en-US" sz="1120" b="1" dirty="0">
                          <a:effectLst/>
                        </a:rPr>
                        <a:t>120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960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960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873312200"/>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Fan</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70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50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420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871098275"/>
                  </a:ext>
                </a:extLst>
              </a:tr>
              <a:tr h="198084">
                <a:tc vMerge="1">
                  <a:txBody>
                    <a:bodyPr/>
                    <a:lstStyle/>
                    <a:p>
                      <a:endParaRPr lang="en-US"/>
                    </a:p>
                  </a:txBody>
                  <a:tcPr/>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Motor pump</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2000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vMerge="1">
                  <a:txBody>
                    <a:bodyPr/>
                    <a:lstStyle/>
                    <a:p>
                      <a:endParaRPr lang="en-US"/>
                    </a:p>
                  </a:txBody>
                  <a:tcPr/>
                </a:tc>
                <a:tc>
                  <a:txBody>
                    <a:bodyPr/>
                    <a:lstStyle/>
                    <a:p>
                      <a:pPr marL="0" marR="0" algn="l">
                        <a:lnSpc>
                          <a:spcPct val="115000"/>
                        </a:lnSpc>
                        <a:spcBef>
                          <a:spcPts val="0"/>
                        </a:spcBef>
                        <a:spcAft>
                          <a:spcPts val="0"/>
                        </a:spcAft>
                      </a:pPr>
                      <a:r>
                        <a:rPr lang="en-US" sz="1120" b="1">
                          <a:effectLst/>
                        </a:rPr>
                        <a:t>480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480</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1615693735"/>
                  </a:ext>
                </a:extLst>
              </a:tr>
              <a:tr h="198084">
                <a:tc>
                  <a:txBody>
                    <a:bodyPr/>
                    <a:lstStyle/>
                    <a:p>
                      <a:pPr marL="0" marR="0" algn="l">
                        <a:lnSpc>
                          <a:spcPct val="115000"/>
                        </a:lnSpc>
                        <a:spcBef>
                          <a:spcPts val="0"/>
                        </a:spcBef>
                        <a:spcAft>
                          <a:spcPts val="0"/>
                        </a:spcAft>
                      </a:pPr>
                      <a:r>
                        <a:rPr lang="en-US" sz="1120" b="1" dirty="0">
                          <a:solidFill>
                            <a:schemeClr val="tx1"/>
                          </a:solidFill>
                          <a:effectLst/>
                        </a:rPr>
                        <a:t>7</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gridSpan="2">
                  <a:txBody>
                    <a:bodyPr/>
                    <a:lstStyle/>
                    <a:p>
                      <a:pPr marL="0" marR="0" algn="l">
                        <a:lnSpc>
                          <a:spcPct val="115000"/>
                        </a:lnSpc>
                        <a:spcBef>
                          <a:spcPts val="0"/>
                        </a:spcBef>
                        <a:spcAft>
                          <a:spcPts val="0"/>
                        </a:spcAft>
                      </a:pPr>
                      <a:r>
                        <a:rPr lang="en-US" sz="1120" b="1" dirty="0">
                          <a:effectLst/>
                        </a:rPr>
                        <a:t>Streetlights</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h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10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1000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a:effectLst/>
                        </a:rPr>
                        <a:t> </a:t>
                      </a:r>
                      <a:endParaRPr lang="en-US" sz="1120" b="1">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10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2356681609"/>
                  </a:ext>
                </a:extLst>
              </a:tr>
              <a:tr h="198084">
                <a:tc>
                  <a:txBody>
                    <a:bodyPr/>
                    <a:lstStyle/>
                    <a:p>
                      <a:pPr marL="0" marR="0" algn="l">
                        <a:lnSpc>
                          <a:spcPct val="115000"/>
                        </a:lnSpc>
                        <a:spcBef>
                          <a:spcPts val="0"/>
                        </a:spcBef>
                        <a:spcAft>
                          <a:spcPts val="0"/>
                        </a:spcAft>
                      </a:pPr>
                      <a:r>
                        <a:rPr lang="en-US" sz="1120" b="1" dirty="0">
                          <a:solidFill>
                            <a:schemeClr val="tx1"/>
                          </a:solidFill>
                          <a:effectLst/>
                        </a:rPr>
                        <a:t>8</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gridSpan="2">
                  <a:txBody>
                    <a:bodyPr/>
                    <a:lstStyle/>
                    <a:p>
                      <a:pPr marL="0" marR="0" algn="l">
                        <a:lnSpc>
                          <a:spcPct val="115000"/>
                        </a:lnSpc>
                        <a:spcBef>
                          <a:spcPts val="0"/>
                        </a:spcBef>
                        <a:spcAft>
                          <a:spcPts val="0"/>
                        </a:spcAft>
                      </a:pPr>
                      <a:r>
                        <a:rPr lang="en-US" sz="1120" b="1" dirty="0">
                          <a:effectLst/>
                        </a:rPr>
                        <a:t>Mobile Towers</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h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3000</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2</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 1</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6</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6</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3894636507"/>
                  </a:ext>
                </a:extLst>
              </a:tr>
              <a:tr h="199317">
                <a:tc>
                  <a:txBody>
                    <a:bodyPr/>
                    <a:lstStyle/>
                    <a:p>
                      <a:pPr marL="0" marR="0" algn="l">
                        <a:lnSpc>
                          <a:spcPct val="115000"/>
                        </a:lnSpc>
                        <a:spcBef>
                          <a:spcPts val="0"/>
                        </a:spcBef>
                        <a:spcAft>
                          <a:spcPts val="0"/>
                        </a:spcAft>
                      </a:pPr>
                      <a:r>
                        <a:rPr lang="en-US" sz="1120" b="1" dirty="0">
                          <a:solidFill>
                            <a:schemeClr val="tx1"/>
                          </a:solidFill>
                          <a:effectLst/>
                          <a:latin typeface="+mn-lt"/>
                          <a:ea typeface="Calibri" panose="020F0502020204030204" pitchFamily="34" charset="0"/>
                          <a:cs typeface="Times New Roman" panose="02020603050405020304" pitchFamily="18" charset="0"/>
                        </a:rPr>
                        <a:t>9</a:t>
                      </a:r>
                    </a:p>
                  </a:txBody>
                  <a:tcPr marL="50100" marR="50100" marT="0" marB="0"/>
                </a:tc>
                <a:tc gridSpan="2">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Ice making factory</a:t>
                      </a:r>
                    </a:p>
                  </a:txBody>
                  <a:tcPr marL="50100" marR="50100" marT="0" marB="0"/>
                </a:tc>
                <a:tc hMerge="1">
                  <a:txBody>
                    <a:bodyPr/>
                    <a:lstStyle/>
                    <a:p>
                      <a:endParaRPr lang="en-US"/>
                    </a:p>
                  </a:txBody>
                  <a:tcPr/>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10000</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2</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 1</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20</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20</a:t>
                      </a:r>
                    </a:p>
                  </a:txBody>
                  <a:tcPr marL="50100" marR="50100" marT="0" marB="0"/>
                </a:tc>
                <a:extLst>
                  <a:ext uri="{0D108BD9-81ED-4DB2-BD59-A6C34878D82A}">
                    <a16:rowId xmlns:a16="http://schemas.microsoft.com/office/drawing/2014/main" val="577035297"/>
                  </a:ext>
                </a:extLst>
              </a:tr>
              <a:tr h="199317">
                <a:tc>
                  <a:txBody>
                    <a:bodyPr/>
                    <a:lstStyle/>
                    <a:p>
                      <a:pPr marL="0" marR="0" algn="l">
                        <a:lnSpc>
                          <a:spcPct val="115000"/>
                        </a:lnSpc>
                        <a:spcBef>
                          <a:spcPts val="0"/>
                        </a:spcBef>
                        <a:spcAft>
                          <a:spcPts val="0"/>
                        </a:spcAft>
                      </a:pPr>
                      <a:r>
                        <a:rPr lang="en-US" sz="1120" b="1" dirty="0">
                          <a:solidFill>
                            <a:schemeClr val="tx1"/>
                          </a:solidFill>
                          <a:effectLst/>
                          <a:latin typeface="+mn-lt"/>
                          <a:ea typeface="Calibri" panose="020F0502020204030204" pitchFamily="34" charset="0"/>
                          <a:cs typeface="Times New Roman" panose="02020603050405020304" pitchFamily="18" charset="0"/>
                        </a:rPr>
                        <a:t>10</a:t>
                      </a:r>
                    </a:p>
                  </a:txBody>
                  <a:tcPr marL="50100" marR="50100" marT="0" marB="0"/>
                </a:tc>
                <a:tc gridSpan="2">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EV charging station</a:t>
                      </a:r>
                    </a:p>
                  </a:txBody>
                  <a:tcPr marL="50100" marR="50100" marT="0" marB="0"/>
                </a:tc>
                <a:tc hMerge="1">
                  <a:txBody>
                    <a:bodyPr/>
                    <a:lstStyle/>
                    <a:p>
                      <a:endParaRPr lang="en-US"/>
                    </a:p>
                  </a:txBody>
                  <a:tcPr/>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5000</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2</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 1</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10</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10</a:t>
                      </a:r>
                    </a:p>
                  </a:txBody>
                  <a:tcPr marL="50100" marR="50100" marT="0" marB="0"/>
                </a:tc>
                <a:extLst>
                  <a:ext uri="{0D108BD9-81ED-4DB2-BD59-A6C34878D82A}">
                    <a16:rowId xmlns:a16="http://schemas.microsoft.com/office/drawing/2014/main" val="1341341260"/>
                  </a:ext>
                </a:extLst>
              </a:tr>
              <a:tr h="199317">
                <a:tc>
                  <a:txBody>
                    <a:bodyPr/>
                    <a:lstStyle/>
                    <a:p>
                      <a:pPr marL="0" marR="0" algn="l">
                        <a:lnSpc>
                          <a:spcPct val="115000"/>
                        </a:lnSpc>
                        <a:spcBef>
                          <a:spcPts val="0"/>
                        </a:spcBef>
                        <a:spcAft>
                          <a:spcPts val="0"/>
                        </a:spcAft>
                      </a:pPr>
                      <a:r>
                        <a:rPr lang="en-US" sz="1120" b="1" dirty="0">
                          <a:solidFill>
                            <a:schemeClr val="tx1"/>
                          </a:solidFill>
                          <a:effectLst/>
                          <a:latin typeface="+mn-lt"/>
                          <a:ea typeface="Calibri" panose="020F0502020204030204" pitchFamily="34" charset="0"/>
                          <a:cs typeface="Times New Roman" panose="02020603050405020304" pitchFamily="18" charset="0"/>
                        </a:rPr>
                        <a:t>11</a:t>
                      </a:r>
                    </a:p>
                  </a:txBody>
                  <a:tcPr marL="50100" marR="50100" marT="0" marB="0"/>
                </a:tc>
                <a:tc gridSpan="2">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Sanctuary</a:t>
                      </a:r>
                    </a:p>
                  </a:txBody>
                  <a:tcPr marL="50100" marR="50100" marT="0" marB="0"/>
                </a:tc>
                <a:tc hMerge="1">
                  <a:txBody>
                    <a:bodyPr/>
                    <a:lstStyle/>
                    <a:p>
                      <a:endParaRPr lang="en-US"/>
                    </a:p>
                  </a:txBody>
                  <a:tcPr/>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1500</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6</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 1</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9</a:t>
                      </a:r>
                    </a:p>
                  </a:txBody>
                  <a:tcPr marL="50100" marR="50100" marT="0" marB="0"/>
                </a:tc>
                <a:tc>
                  <a:txBody>
                    <a:bodyPr/>
                    <a:lstStyle/>
                    <a:p>
                      <a:pPr marL="0" marR="0" algn="l">
                        <a:lnSpc>
                          <a:spcPct val="115000"/>
                        </a:lnSpc>
                        <a:spcBef>
                          <a:spcPts val="0"/>
                        </a:spcBef>
                        <a:spcAft>
                          <a:spcPts val="0"/>
                        </a:spcAft>
                      </a:pPr>
                      <a:r>
                        <a:rPr lang="en-US" sz="1120" b="1" dirty="0">
                          <a:effectLst/>
                          <a:latin typeface="+mn-lt"/>
                          <a:ea typeface="Calibri" panose="020F0502020204030204" pitchFamily="34" charset="0"/>
                          <a:cs typeface="Times New Roman" panose="02020603050405020304" pitchFamily="18" charset="0"/>
                        </a:rPr>
                        <a:t>6</a:t>
                      </a:r>
                    </a:p>
                  </a:txBody>
                  <a:tcPr marL="50100" marR="50100" marT="0" marB="0"/>
                </a:tc>
                <a:extLst>
                  <a:ext uri="{0D108BD9-81ED-4DB2-BD59-A6C34878D82A}">
                    <a16:rowId xmlns:a16="http://schemas.microsoft.com/office/drawing/2014/main" val="2775247517"/>
                  </a:ext>
                </a:extLst>
              </a:tr>
              <a:tr h="198084">
                <a:tc gridSpan="6">
                  <a:txBody>
                    <a:bodyPr/>
                    <a:lstStyle/>
                    <a:p>
                      <a:pPr marL="0" marR="0" algn="l">
                        <a:lnSpc>
                          <a:spcPct val="115000"/>
                        </a:lnSpc>
                        <a:spcBef>
                          <a:spcPts val="0"/>
                        </a:spcBef>
                        <a:spcAft>
                          <a:spcPts val="0"/>
                        </a:spcAft>
                      </a:pPr>
                      <a:r>
                        <a:rPr lang="en-US" sz="1120" b="1" dirty="0">
                          <a:solidFill>
                            <a:schemeClr val="tx1"/>
                          </a:solidFill>
                          <a:effectLst/>
                        </a:rPr>
                        <a:t>Total Connected Loads</a:t>
                      </a:r>
                      <a:endParaRPr lang="en-US" sz="1120" b="1"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marL="0" marR="0" algn="l">
                        <a:lnSpc>
                          <a:spcPct val="115000"/>
                        </a:lnSpc>
                        <a:spcBef>
                          <a:spcPts val="0"/>
                        </a:spcBef>
                        <a:spcAft>
                          <a:spcPts val="0"/>
                        </a:spcAft>
                      </a:pPr>
                      <a:r>
                        <a:rPr lang="en-US" sz="1120" b="1" dirty="0">
                          <a:effectLst/>
                        </a:rPr>
                        <a:t>7189.5</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tc>
                  <a:txBody>
                    <a:bodyPr/>
                    <a:lstStyle/>
                    <a:p>
                      <a:pPr marL="0" marR="0" algn="l">
                        <a:lnSpc>
                          <a:spcPct val="115000"/>
                        </a:lnSpc>
                        <a:spcBef>
                          <a:spcPts val="0"/>
                        </a:spcBef>
                        <a:spcAft>
                          <a:spcPts val="0"/>
                        </a:spcAft>
                      </a:pPr>
                      <a:r>
                        <a:rPr lang="en-US" sz="1120" b="1" dirty="0">
                          <a:effectLst/>
                        </a:rPr>
                        <a:t>5100.8</a:t>
                      </a:r>
                      <a:endParaRPr lang="en-US" sz="1120" b="1" dirty="0">
                        <a:effectLst/>
                        <a:latin typeface="Calibri" panose="020F0502020204030204" pitchFamily="34" charset="0"/>
                        <a:ea typeface="Calibri" panose="020F0502020204030204" pitchFamily="34" charset="0"/>
                        <a:cs typeface="Times New Roman" panose="02020603050405020304" pitchFamily="18" charset="0"/>
                      </a:endParaRPr>
                    </a:p>
                  </a:txBody>
                  <a:tcPr marL="50100" marR="50100" marT="0" marB="0"/>
                </a:tc>
                <a:extLst>
                  <a:ext uri="{0D108BD9-81ED-4DB2-BD59-A6C34878D82A}">
                    <a16:rowId xmlns:a16="http://schemas.microsoft.com/office/drawing/2014/main" val="2002280065"/>
                  </a:ext>
                </a:extLst>
              </a:tr>
            </a:tbl>
          </a:graphicData>
        </a:graphic>
      </p:graphicFrame>
      <p:graphicFrame>
        <p:nvGraphicFramePr>
          <p:cNvPr id="77" name="Table 76">
            <a:extLst>
              <a:ext uri="{FF2B5EF4-FFF2-40B4-BE49-F238E27FC236}">
                <a16:creationId xmlns:a16="http://schemas.microsoft.com/office/drawing/2014/main" id="{2610BE4E-77E8-7D08-61BB-E5A3EAF6FFEC}"/>
              </a:ext>
            </a:extLst>
          </p:cNvPr>
          <p:cNvGraphicFramePr>
            <a:graphicFrameLocks noGrp="1"/>
          </p:cNvGraphicFramePr>
          <p:nvPr>
            <p:extLst>
              <p:ext uri="{D42A27DB-BD31-4B8C-83A1-F6EECF244321}">
                <p14:modId xmlns:p14="http://schemas.microsoft.com/office/powerpoint/2010/main" val="2625894679"/>
              </p:ext>
            </p:extLst>
          </p:nvPr>
        </p:nvGraphicFramePr>
        <p:xfrm>
          <a:off x="16749288" y="8147130"/>
          <a:ext cx="3929488" cy="3538161"/>
        </p:xfrm>
        <a:graphic>
          <a:graphicData uri="http://schemas.openxmlformats.org/drawingml/2006/table">
            <a:tbl>
              <a:tblPr firstRow="1" firstCol="1" bandRow="1">
                <a:tableStyleId>{5C22544A-7EE6-4342-B048-85BDC9FD1C3A}</a:tableStyleId>
              </a:tblPr>
              <a:tblGrid>
                <a:gridCol w="1964744">
                  <a:extLst>
                    <a:ext uri="{9D8B030D-6E8A-4147-A177-3AD203B41FA5}">
                      <a16:colId xmlns:a16="http://schemas.microsoft.com/office/drawing/2014/main" val="2124241110"/>
                    </a:ext>
                  </a:extLst>
                </a:gridCol>
                <a:gridCol w="1964744">
                  <a:extLst>
                    <a:ext uri="{9D8B030D-6E8A-4147-A177-3AD203B41FA5}">
                      <a16:colId xmlns:a16="http://schemas.microsoft.com/office/drawing/2014/main" val="1166782844"/>
                    </a:ext>
                  </a:extLst>
                </a:gridCol>
              </a:tblGrid>
              <a:tr h="216433">
                <a:tc gridSpan="2">
                  <a:txBody>
                    <a:bodyPr/>
                    <a:lstStyle/>
                    <a:p>
                      <a:pPr marL="0" marR="0" algn="ctr">
                        <a:lnSpc>
                          <a:spcPct val="115000"/>
                        </a:lnSpc>
                        <a:spcBef>
                          <a:spcPts val="0"/>
                        </a:spcBef>
                        <a:spcAft>
                          <a:spcPts val="1000"/>
                        </a:spcAft>
                      </a:pPr>
                      <a:r>
                        <a:rPr lang="en-US" sz="1400" dirty="0">
                          <a:solidFill>
                            <a:schemeClr val="tx1"/>
                          </a:solidFill>
                          <a:effectLst/>
                        </a:rPr>
                        <a:t>Project Data</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1144463481"/>
                  </a:ext>
                </a:extLst>
              </a:tr>
              <a:tr h="216433">
                <a:tc>
                  <a:txBody>
                    <a:bodyPr/>
                    <a:lstStyle/>
                    <a:p>
                      <a:pPr marL="0" marR="0" algn="ctr">
                        <a:lnSpc>
                          <a:spcPct val="115000"/>
                        </a:lnSpc>
                        <a:spcBef>
                          <a:spcPts val="0"/>
                        </a:spcBef>
                        <a:spcAft>
                          <a:spcPts val="1000"/>
                        </a:spcAft>
                      </a:pPr>
                      <a:r>
                        <a:rPr lang="en-US" sz="1400" dirty="0">
                          <a:solidFill>
                            <a:schemeClr val="tx1"/>
                          </a:solidFill>
                          <a:effectLst/>
                        </a:rPr>
                        <a:t>Parameters</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dirty="0">
                          <a:solidFill>
                            <a:schemeClr val="tx1"/>
                          </a:solidFill>
                          <a:effectLst/>
                        </a:rPr>
                        <a:t>Values</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496451551"/>
                  </a:ext>
                </a:extLst>
              </a:tr>
              <a:tr h="216433">
                <a:tc>
                  <a:txBody>
                    <a:bodyPr/>
                    <a:lstStyle/>
                    <a:p>
                      <a:pPr marL="0" marR="0" algn="ctr">
                        <a:lnSpc>
                          <a:spcPct val="115000"/>
                        </a:lnSpc>
                        <a:spcBef>
                          <a:spcPts val="0"/>
                        </a:spcBef>
                        <a:spcAft>
                          <a:spcPts val="1000"/>
                        </a:spcAft>
                      </a:pPr>
                      <a:r>
                        <a:rPr lang="en-US" sz="1400" dirty="0">
                          <a:solidFill>
                            <a:schemeClr val="tx1"/>
                          </a:solidFill>
                          <a:effectLst/>
                        </a:rPr>
                        <a:t>Project Life</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a:solidFill>
                            <a:schemeClr val="tx1"/>
                          </a:solidFill>
                          <a:effectLst/>
                        </a:rPr>
                        <a:t>25 years</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747044188"/>
                  </a:ext>
                </a:extLst>
              </a:tr>
              <a:tr h="447774">
                <a:tc>
                  <a:txBody>
                    <a:bodyPr/>
                    <a:lstStyle/>
                    <a:p>
                      <a:pPr marL="0" marR="0" algn="ctr">
                        <a:lnSpc>
                          <a:spcPct val="115000"/>
                        </a:lnSpc>
                        <a:spcBef>
                          <a:spcPts val="0"/>
                        </a:spcBef>
                        <a:spcAft>
                          <a:spcPts val="1000"/>
                        </a:spcAft>
                      </a:pPr>
                      <a:r>
                        <a:rPr lang="en-US" sz="1400">
                          <a:solidFill>
                            <a:schemeClr val="tx1"/>
                          </a:solidFill>
                          <a:effectLst/>
                        </a:rPr>
                        <a:t>Nominal Discount Rate</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dirty="0">
                          <a:solidFill>
                            <a:schemeClr val="tx1"/>
                          </a:solidFill>
                          <a:effectLst/>
                        </a:rPr>
                        <a:t>8%</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204852554"/>
                  </a:ext>
                </a:extLst>
              </a:tr>
              <a:tr h="447774">
                <a:tc>
                  <a:txBody>
                    <a:bodyPr/>
                    <a:lstStyle/>
                    <a:p>
                      <a:pPr marL="0" marR="0" algn="ctr">
                        <a:lnSpc>
                          <a:spcPct val="115000"/>
                        </a:lnSpc>
                        <a:spcBef>
                          <a:spcPts val="0"/>
                        </a:spcBef>
                        <a:spcAft>
                          <a:spcPts val="1000"/>
                        </a:spcAft>
                      </a:pPr>
                      <a:r>
                        <a:rPr lang="en-US" sz="1400">
                          <a:solidFill>
                            <a:schemeClr val="tx1"/>
                          </a:solidFill>
                          <a:effectLst/>
                        </a:rPr>
                        <a:t>Expected Inflation Rate</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dirty="0">
                          <a:solidFill>
                            <a:schemeClr val="tx1"/>
                          </a:solidFill>
                          <a:effectLst/>
                        </a:rPr>
                        <a:t>3%</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41880896"/>
                  </a:ext>
                </a:extLst>
              </a:tr>
              <a:tr h="447774">
                <a:tc>
                  <a:txBody>
                    <a:bodyPr/>
                    <a:lstStyle/>
                    <a:p>
                      <a:pPr marL="0" marR="0" algn="ctr">
                        <a:lnSpc>
                          <a:spcPct val="115000"/>
                        </a:lnSpc>
                        <a:spcBef>
                          <a:spcPts val="0"/>
                        </a:spcBef>
                        <a:spcAft>
                          <a:spcPts val="1000"/>
                        </a:spcAft>
                      </a:pPr>
                      <a:r>
                        <a:rPr lang="en-US" sz="1400">
                          <a:solidFill>
                            <a:schemeClr val="tx1"/>
                          </a:solidFill>
                          <a:effectLst/>
                        </a:rPr>
                        <a:t>System Fixed Capital Cost</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dirty="0">
                          <a:solidFill>
                            <a:schemeClr val="tx1"/>
                          </a:solidFill>
                          <a:effectLst/>
                        </a:rPr>
                        <a:t>$0.00</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581184558"/>
                  </a:ext>
                </a:extLst>
              </a:tr>
              <a:tr h="447774">
                <a:tc>
                  <a:txBody>
                    <a:bodyPr/>
                    <a:lstStyle/>
                    <a:p>
                      <a:pPr marL="0" marR="0" algn="ctr">
                        <a:lnSpc>
                          <a:spcPct val="115000"/>
                        </a:lnSpc>
                        <a:spcBef>
                          <a:spcPts val="0"/>
                        </a:spcBef>
                        <a:spcAft>
                          <a:spcPts val="1000"/>
                        </a:spcAft>
                      </a:pPr>
                      <a:r>
                        <a:rPr lang="en-US" sz="1400">
                          <a:solidFill>
                            <a:schemeClr val="tx1"/>
                          </a:solidFill>
                          <a:effectLst/>
                        </a:rPr>
                        <a:t>System Fixed O&amp;M Cost</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dirty="0">
                          <a:solidFill>
                            <a:schemeClr val="tx1"/>
                          </a:solidFill>
                          <a:effectLst/>
                        </a:rPr>
                        <a:t>0.00 $/YR</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519964616"/>
                  </a:ext>
                </a:extLst>
              </a:tr>
              <a:tr h="447774">
                <a:tc>
                  <a:txBody>
                    <a:bodyPr/>
                    <a:lstStyle/>
                    <a:p>
                      <a:pPr marL="0" marR="0" algn="ctr">
                        <a:lnSpc>
                          <a:spcPct val="115000"/>
                        </a:lnSpc>
                        <a:spcBef>
                          <a:spcPts val="0"/>
                        </a:spcBef>
                        <a:spcAft>
                          <a:spcPts val="1000"/>
                        </a:spcAft>
                      </a:pPr>
                      <a:r>
                        <a:rPr lang="en-US" sz="1400">
                          <a:solidFill>
                            <a:schemeClr val="tx1"/>
                          </a:solidFill>
                          <a:effectLst/>
                        </a:rPr>
                        <a:t>Capacity Shortage Penalty</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dirty="0">
                          <a:solidFill>
                            <a:schemeClr val="tx1"/>
                          </a:solidFill>
                          <a:effectLst/>
                        </a:rPr>
                        <a:t>0.00 $/YR</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254347543"/>
                  </a:ext>
                </a:extLst>
              </a:tr>
              <a:tr h="447774">
                <a:tc>
                  <a:txBody>
                    <a:bodyPr/>
                    <a:lstStyle/>
                    <a:p>
                      <a:pPr marL="0" marR="0" algn="ctr">
                        <a:lnSpc>
                          <a:spcPct val="115000"/>
                        </a:lnSpc>
                        <a:spcBef>
                          <a:spcPts val="0"/>
                        </a:spcBef>
                        <a:spcAft>
                          <a:spcPts val="1000"/>
                        </a:spcAft>
                      </a:pPr>
                      <a:r>
                        <a:rPr lang="en-US" sz="1400">
                          <a:solidFill>
                            <a:schemeClr val="tx1"/>
                          </a:solidFill>
                          <a:effectLst/>
                        </a:rPr>
                        <a:t>Maximum Annual Capacity Shortage</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gn="ctr">
                        <a:lnSpc>
                          <a:spcPct val="115000"/>
                        </a:lnSpc>
                        <a:spcBef>
                          <a:spcPts val="0"/>
                        </a:spcBef>
                        <a:spcAft>
                          <a:spcPts val="1000"/>
                        </a:spcAft>
                      </a:pPr>
                      <a:r>
                        <a:rPr lang="en-US" sz="1400" dirty="0">
                          <a:solidFill>
                            <a:schemeClr val="tx1"/>
                          </a:solidFill>
                          <a:effectLst/>
                        </a:rPr>
                        <a:t>5%</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nchor="ctr" anchorCtr="1"/>
                </a:tc>
                <a:extLst>
                  <a:ext uri="{0D108BD9-81ED-4DB2-BD59-A6C34878D82A}">
                    <a16:rowId xmlns:a16="http://schemas.microsoft.com/office/drawing/2014/main" val="902251194"/>
                  </a:ext>
                </a:extLst>
              </a:tr>
            </a:tbl>
          </a:graphicData>
        </a:graphic>
      </p:graphicFrame>
      <p:graphicFrame>
        <p:nvGraphicFramePr>
          <p:cNvPr id="78" name="Table 77">
            <a:extLst>
              <a:ext uri="{FF2B5EF4-FFF2-40B4-BE49-F238E27FC236}">
                <a16:creationId xmlns:a16="http://schemas.microsoft.com/office/drawing/2014/main" id="{9680E140-AB6A-2AFF-391F-80092007CF4A}"/>
              </a:ext>
            </a:extLst>
          </p:cNvPr>
          <p:cNvGraphicFramePr>
            <a:graphicFrameLocks noGrp="1"/>
          </p:cNvGraphicFramePr>
          <p:nvPr>
            <p:extLst>
              <p:ext uri="{D42A27DB-BD31-4B8C-83A1-F6EECF244321}">
                <p14:modId xmlns:p14="http://schemas.microsoft.com/office/powerpoint/2010/main" val="3108914813"/>
              </p:ext>
            </p:extLst>
          </p:nvPr>
        </p:nvGraphicFramePr>
        <p:xfrm>
          <a:off x="20461581" y="8170542"/>
          <a:ext cx="3705968" cy="3490728"/>
        </p:xfrm>
        <a:graphic>
          <a:graphicData uri="http://schemas.openxmlformats.org/drawingml/2006/table">
            <a:tbl>
              <a:tblPr firstRow="1" firstCol="1" bandRow="1">
                <a:tableStyleId>{5C22544A-7EE6-4342-B048-85BDC9FD1C3A}</a:tableStyleId>
              </a:tblPr>
              <a:tblGrid>
                <a:gridCol w="1852984">
                  <a:extLst>
                    <a:ext uri="{9D8B030D-6E8A-4147-A177-3AD203B41FA5}">
                      <a16:colId xmlns:a16="http://schemas.microsoft.com/office/drawing/2014/main" val="1672604030"/>
                    </a:ext>
                  </a:extLst>
                </a:gridCol>
                <a:gridCol w="1852984">
                  <a:extLst>
                    <a:ext uri="{9D8B030D-6E8A-4147-A177-3AD203B41FA5}">
                      <a16:colId xmlns:a16="http://schemas.microsoft.com/office/drawing/2014/main" val="3820808874"/>
                    </a:ext>
                  </a:extLst>
                </a:gridCol>
              </a:tblGrid>
              <a:tr h="222564">
                <a:tc gridSpan="2">
                  <a:txBody>
                    <a:bodyPr/>
                    <a:lstStyle/>
                    <a:p>
                      <a:pPr marL="0" marR="0" algn="ctr">
                        <a:lnSpc>
                          <a:spcPct val="115000"/>
                        </a:lnSpc>
                        <a:spcBef>
                          <a:spcPts val="0"/>
                        </a:spcBef>
                        <a:spcAft>
                          <a:spcPts val="1000"/>
                        </a:spcAft>
                      </a:pPr>
                      <a:r>
                        <a:rPr lang="en-US" sz="1400" dirty="0">
                          <a:solidFill>
                            <a:schemeClr val="tx1"/>
                          </a:solidFill>
                          <a:effectLst/>
                        </a:rPr>
                        <a:t>Wind Turbine Data</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791085152"/>
                  </a:ext>
                </a:extLst>
              </a:tr>
              <a:tr h="222564">
                <a:tc>
                  <a:txBody>
                    <a:bodyPr/>
                    <a:lstStyle/>
                    <a:p>
                      <a:pPr marL="0" marR="0">
                        <a:lnSpc>
                          <a:spcPct val="115000"/>
                        </a:lnSpc>
                        <a:spcBef>
                          <a:spcPts val="0"/>
                        </a:spcBef>
                        <a:spcAft>
                          <a:spcPts val="1000"/>
                        </a:spcAft>
                      </a:pPr>
                      <a:r>
                        <a:rPr lang="en-US" sz="1400" dirty="0">
                          <a:solidFill>
                            <a:schemeClr val="tx1"/>
                          </a:solidFill>
                          <a:effectLst/>
                        </a:rPr>
                        <a:t>Parameters</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Values</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324118518"/>
                  </a:ext>
                </a:extLst>
              </a:tr>
              <a:tr h="222564">
                <a:tc>
                  <a:txBody>
                    <a:bodyPr/>
                    <a:lstStyle/>
                    <a:p>
                      <a:pPr marL="0" marR="0">
                        <a:lnSpc>
                          <a:spcPct val="115000"/>
                        </a:lnSpc>
                        <a:spcBef>
                          <a:spcPts val="0"/>
                        </a:spcBef>
                        <a:spcAft>
                          <a:spcPts val="1000"/>
                        </a:spcAft>
                      </a:pPr>
                      <a:r>
                        <a:rPr lang="en-US" sz="1400" dirty="0">
                          <a:solidFill>
                            <a:schemeClr val="tx1"/>
                          </a:solidFill>
                          <a:effectLst/>
                        </a:rPr>
                        <a:t>Rated Power</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10KW</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4073732888"/>
                  </a:ext>
                </a:extLst>
              </a:tr>
              <a:tr h="222564">
                <a:tc>
                  <a:txBody>
                    <a:bodyPr/>
                    <a:lstStyle/>
                    <a:p>
                      <a:pPr marL="0" marR="0">
                        <a:lnSpc>
                          <a:spcPct val="115000"/>
                        </a:lnSpc>
                        <a:spcBef>
                          <a:spcPts val="0"/>
                        </a:spcBef>
                        <a:spcAft>
                          <a:spcPts val="1000"/>
                        </a:spcAft>
                      </a:pPr>
                      <a:r>
                        <a:rPr lang="en-US" sz="1400">
                          <a:solidFill>
                            <a:schemeClr val="tx1"/>
                          </a:solidFill>
                          <a:effectLst/>
                        </a:rPr>
                        <a:t>Starting wind Speed</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3.5m/s</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513682065"/>
                  </a:ext>
                </a:extLst>
              </a:tr>
              <a:tr h="222564">
                <a:tc>
                  <a:txBody>
                    <a:bodyPr/>
                    <a:lstStyle/>
                    <a:p>
                      <a:pPr marL="0" marR="0">
                        <a:lnSpc>
                          <a:spcPct val="115000"/>
                        </a:lnSpc>
                        <a:spcBef>
                          <a:spcPts val="0"/>
                        </a:spcBef>
                        <a:spcAft>
                          <a:spcPts val="1000"/>
                        </a:spcAft>
                      </a:pPr>
                      <a:r>
                        <a:rPr lang="en-US" sz="1400">
                          <a:solidFill>
                            <a:schemeClr val="tx1"/>
                          </a:solidFill>
                          <a:effectLst/>
                        </a:rPr>
                        <a:t>Cut-off wind speed</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24m/s</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11200880"/>
                  </a:ext>
                </a:extLst>
              </a:tr>
              <a:tr h="222564">
                <a:tc>
                  <a:txBody>
                    <a:bodyPr/>
                    <a:lstStyle/>
                    <a:p>
                      <a:pPr marL="0" marR="0">
                        <a:lnSpc>
                          <a:spcPct val="115000"/>
                        </a:lnSpc>
                        <a:spcBef>
                          <a:spcPts val="0"/>
                        </a:spcBef>
                        <a:spcAft>
                          <a:spcPts val="1000"/>
                        </a:spcAft>
                      </a:pPr>
                      <a:r>
                        <a:rPr lang="en-US" sz="1400">
                          <a:solidFill>
                            <a:schemeClr val="tx1"/>
                          </a:solidFill>
                          <a:effectLst/>
                        </a:rPr>
                        <a:t>Hub height</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20m</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379101226"/>
                  </a:ext>
                </a:extLst>
              </a:tr>
              <a:tr h="222564">
                <a:tc>
                  <a:txBody>
                    <a:bodyPr/>
                    <a:lstStyle/>
                    <a:p>
                      <a:pPr marL="0" marR="0">
                        <a:lnSpc>
                          <a:spcPct val="115000"/>
                        </a:lnSpc>
                        <a:spcBef>
                          <a:spcPts val="0"/>
                        </a:spcBef>
                        <a:spcAft>
                          <a:spcPts val="1000"/>
                        </a:spcAft>
                      </a:pPr>
                      <a:r>
                        <a:rPr lang="en-US" sz="1400">
                          <a:solidFill>
                            <a:schemeClr val="tx1"/>
                          </a:solidFill>
                          <a:effectLst/>
                        </a:rPr>
                        <a:t>Hour of peak windspeed</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14:00</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774814628"/>
                  </a:ext>
                </a:extLst>
              </a:tr>
              <a:tr h="222564">
                <a:tc>
                  <a:txBody>
                    <a:bodyPr/>
                    <a:lstStyle/>
                    <a:p>
                      <a:pPr marL="0" marR="0">
                        <a:lnSpc>
                          <a:spcPct val="115000"/>
                        </a:lnSpc>
                        <a:spcBef>
                          <a:spcPts val="0"/>
                        </a:spcBef>
                        <a:spcAft>
                          <a:spcPts val="1000"/>
                        </a:spcAft>
                      </a:pPr>
                      <a:r>
                        <a:rPr lang="en-US" sz="1400">
                          <a:solidFill>
                            <a:schemeClr val="tx1"/>
                          </a:solidFill>
                          <a:effectLst/>
                        </a:rPr>
                        <a:t>Capital Cost </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$2500$/KW</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485259592"/>
                  </a:ext>
                </a:extLst>
              </a:tr>
              <a:tr h="222564">
                <a:tc>
                  <a:txBody>
                    <a:bodyPr/>
                    <a:lstStyle/>
                    <a:p>
                      <a:pPr marL="0" marR="0">
                        <a:lnSpc>
                          <a:spcPct val="115000"/>
                        </a:lnSpc>
                        <a:spcBef>
                          <a:spcPts val="0"/>
                        </a:spcBef>
                        <a:spcAft>
                          <a:spcPts val="1000"/>
                        </a:spcAft>
                      </a:pPr>
                      <a:r>
                        <a:rPr lang="en-US" sz="1400">
                          <a:solidFill>
                            <a:schemeClr val="tx1"/>
                          </a:solidFill>
                          <a:effectLst/>
                        </a:rPr>
                        <a:t>Replacement Cost </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$1750$/KW</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88455591"/>
                  </a:ext>
                </a:extLst>
              </a:tr>
              <a:tr h="222564">
                <a:tc>
                  <a:txBody>
                    <a:bodyPr/>
                    <a:lstStyle/>
                    <a:p>
                      <a:pPr marL="0" marR="0">
                        <a:lnSpc>
                          <a:spcPct val="115000"/>
                        </a:lnSpc>
                        <a:spcBef>
                          <a:spcPts val="0"/>
                        </a:spcBef>
                        <a:spcAft>
                          <a:spcPts val="1000"/>
                        </a:spcAft>
                      </a:pPr>
                      <a:r>
                        <a:rPr lang="en-US" sz="1400">
                          <a:solidFill>
                            <a:schemeClr val="tx1"/>
                          </a:solidFill>
                          <a:effectLst/>
                        </a:rPr>
                        <a:t>Operation &amp; maintenance Cost</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100$/yr</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390311541"/>
                  </a:ext>
                </a:extLst>
              </a:tr>
              <a:tr h="222564">
                <a:tc>
                  <a:txBody>
                    <a:bodyPr/>
                    <a:lstStyle/>
                    <a:p>
                      <a:pPr marL="0" marR="0">
                        <a:lnSpc>
                          <a:spcPct val="115000"/>
                        </a:lnSpc>
                        <a:spcBef>
                          <a:spcPts val="0"/>
                        </a:spcBef>
                        <a:spcAft>
                          <a:spcPts val="1000"/>
                        </a:spcAft>
                      </a:pPr>
                      <a:r>
                        <a:rPr lang="en-US" sz="1400">
                          <a:solidFill>
                            <a:schemeClr val="tx1"/>
                          </a:solidFill>
                          <a:effectLst/>
                        </a:rPr>
                        <a:t>Lifetime</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20years</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651677076"/>
                  </a:ext>
                </a:extLst>
              </a:tr>
              <a:tr h="222564">
                <a:tc>
                  <a:txBody>
                    <a:bodyPr/>
                    <a:lstStyle/>
                    <a:p>
                      <a:pPr marL="0" marR="0">
                        <a:lnSpc>
                          <a:spcPct val="115000"/>
                        </a:lnSpc>
                        <a:spcBef>
                          <a:spcPts val="0"/>
                        </a:spcBef>
                        <a:spcAft>
                          <a:spcPts val="1000"/>
                        </a:spcAft>
                      </a:pPr>
                      <a:r>
                        <a:rPr lang="en-US" sz="1400">
                          <a:solidFill>
                            <a:schemeClr val="tx1"/>
                          </a:solidFill>
                          <a:effectLst/>
                        </a:rPr>
                        <a:t>Number of turbines considered</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0∼10,000</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218575782"/>
                  </a:ext>
                </a:extLst>
              </a:tr>
            </a:tbl>
          </a:graphicData>
        </a:graphic>
      </p:graphicFrame>
      <p:graphicFrame>
        <p:nvGraphicFramePr>
          <p:cNvPr id="79" name="Table 78">
            <a:extLst>
              <a:ext uri="{FF2B5EF4-FFF2-40B4-BE49-F238E27FC236}">
                <a16:creationId xmlns:a16="http://schemas.microsoft.com/office/drawing/2014/main" id="{1C5FE44A-7324-2DF0-B478-0D9C77887833}"/>
              </a:ext>
            </a:extLst>
          </p:cNvPr>
          <p:cNvGraphicFramePr>
            <a:graphicFrameLocks noGrp="1"/>
          </p:cNvGraphicFramePr>
          <p:nvPr>
            <p:extLst>
              <p:ext uri="{D42A27DB-BD31-4B8C-83A1-F6EECF244321}">
                <p14:modId xmlns:p14="http://schemas.microsoft.com/office/powerpoint/2010/main" val="3109617134"/>
              </p:ext>
            </p:extLst>
          </p:nvPr>
        </p:nvGraphicFramePr>
        <p:xfrm>
          <a:off x="16749288" y="11716895"/>
          <a:ext cx="3712294" cy="3060522"/>
        </p:xfrm>
        <a:graphic>
          <a:graphicData uri="http://schemas.openxmlformats.org/drawingml/2006/table">
            <a:tbl>
              <a:tblPr firstRow="1" firstCol="1" bandRow="1">
                <a:tableStyleId>{5C22544A-7EE6-4342-B048-85BDC9FD1C3A}</a:tableStyleId>
              </a:tblPr>
              <a:tblGrid>
                <a:gridCol w="1856147">
                  <a:extLst>
                    <a:ext uri="{9D8B030D-6E8A-4147-A177-3AD203B41FA5}">
                      <a16:colId xmlns:a16="http://schemas.microsoft.com/office/drawing/2014/main" val="3970014119"/>
                    </a:ext>
                  </a:extLst>
                </a:gridCol>
                <a:gridCol w="1856147">
                  <a:extLst>
                    <a:ext uri="{9D8B030D-6E8A-4147-A177-3AD203B41FA5}">
                      <a16:colId xmlns:a16="http://schemas.microsoft.com/office/drawing/2014/main" val="313443681"/>
                    </a:ext>
                  </a:extLst>
                </a:gridCol>
              </a:tblGrid>
              <a:tr h="263836">
                <a:tc gridSpan="2">
                  <a:txBody>
                    <a:bodyPr/>
                    <a:lstStyle/>
                    <a:p>
                      <a:pPr marL="0" marR="0" algn="ctr">
                        <a:lnSpc>
                          <a:spcPct val="115000"/>
                        </a:lnSpc>
                        <a:spcBef>
                          <a:spcPts val="0"/>
                        </a:spcBef>
                        <a:spcAft>
                          <a:spcPts val="1000"/>
                        </a:spcAft>
                      </a:pPr>
                      <a:r>
                        <a:rPr lang="en-US" sz="1400" dirty="0">
                          <a:solidFill>
                            <a:schemeClr val="tx1"/>
                          </a:solidFill>
                          <a:effectLst/>
                        </a:rPr>
                        <a:t>Solar PV Data</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3075125679"/>
                  </a:ext>
                </a:extLst>
              </a:tr>
              <a:tr h="263836">
                <a:tc>
                  <a:txBody>
                    <a:bodyPr/>
                    <a:lstStyle/>
                    <a:p>
                      <a:pPr marL="0" marR="0">
                        <a:lnSpc>
                          <a:spcPct val="115000"/>
                        </a:lnSpc>
                        <a:spcBef>
                          <a:spcPts val="0"/>
                        </a:spcBef>
                        <a:spcAft>
                          <a:spcPts val="1000"/>
                        </a:spcAft>
                      </a:pPr>
                      <a:r>
                        <a:rPr lang="en-US" sz="1400" dirty="0">
                          <a:solidFill>
                            <a:schemeClr val="tx1"/>
                          </a:solidFill>
                          <a:effectLst/>
                        </a:rPr>
                        <a:t>Parameters</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Values</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961866697"/>
                  </a:ext>
                </a:extLst>
              </a:tr>
              <a:tr h="263836">
                <a:tc>
                  <a:txBody>
                    <a:bodyPr/>
                    <a:lstStyle/>
                    <a:p>
                      <a:pPr marL="0" marR="0">
                        <a:lnSpc>
                          <a:spcPct val="115000"/>
                        </a:lnSpc>
                        <a:spcBef>
                          <a:spcPts val="0"/>
                        </a:spcBef>
                        <a:spcAft>
                          <a:spcPts val="1000"/>
                        </a:spcAft>
                      </a:pPr>
                      <a:r>
                        <a:rPr lang="en-US" sz="1400">
                          <a:solidFill>
                            <a:schemeClr val="tx1"/>
                          </a:solidFill>
                          <a:effectLst/>
                        </a:rPr>
                        <a:t>Rated Power</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1KW</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430967473"/>
                  </a:ext>
                </a:extLst>
              </a:tr>
              <a:tr h="263836">
                <a:tc>
                  <a:txBody>
                    <a:bodyPr/>
                    <a:lstStyle/>
                    <a:p>
                      <a:pPr marL="0" marR="0">
                        <a:lnSpc>
                          <a:spcPct val="115000"/>
                        </a:lnSpc>
                        <a:spcBef>
                          <a:spcPts val="0"/>
                        </a:spcBef>
                        <a:spcAft>
                          <a:spcPts val="1000"/>
                        </a:spcAft>
                      </a:pPr>
                      <a:r>
                        <a:rPr lang="en-US" sz="1400" dirty="0">
                          <a:solidFill>
                            <a:schemeClr val="tx1"/>
                          </a:solidFill>
                          <a:effectLst/>
                        </a:rPr>
                        <a:t>Capital Cost </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1500$/KW</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979484955"/>
                  </a:ext>
                </a:extLst>
              </a:tr>
              <a:tr h="263836">
                <a:tc>
                  <a:txBody>
                    <a:bodyPr/>
                    <a:lstStyle/>
                    <a:p>
                      <a:pPr marL="0" marR="0">
                        <a:lnSpc>
                          <a:spcPct val="115000"/>
                        </a:lnSpc>
                        <a:spcBef>
                          <a:spcPts val="0"/>
                        </a:spcBef>
                        <a:spcAft>
                          <a:spcPts val="1000"/>
                        </a:spcAft>
                      </a:pPr>
                      <a:r>
                        <a:rPr lang="en-US" sz="1400">
                          <a:solidFill>
                            <a:schemeClr val="tx1"/>
                          </a:solidFill>
                          <a:effectLst/>
                        </a:rPr>
                        <a:t>Replacement Cost </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1200$/KW</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297038602"/>
                  </a:ext>
                </a:extLst>
              </a:tr>
              <a:tr h="263836">
                <a:tc>
                  <a:txBody>
                    <a:bodyPr/>
                    <a:lstStyle/>
                    <a:p>
                      <a:pPr marL="0" marR="0">
                        <a:lnSpc>
                          <a:spcPct val="115000"/>
                        </a:lnSpc>
                        <a:spcBef>
                          <a:spcPts val="0"/>
                        </a:spcBef>
                        <a:spcAft>
                          <a:spcPts val="1000"/>
                        </a:spcAft>
                      </a:pPr>
                      <a:r>
                        <a:rPr lang="en-US" sz="1400">
                          <a:solidFill>
                            <a:schemeClr val="tx1"/>
                          </a:solidFill>
                          <a:effectLst/>
                        </a:rPr>
                        <a:t>Operation &amp; maintenance Cost</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26$/</a:t>
                      </a:r>
                      <a:r>
                        <a:rPr lang="en-US" sz="1400" dirty="0" err="1">
                          <a:solidFill>
                            <a:schemeClr val="tx1"/>
                          </a:solidFill>
                          <a:effectLst/>
                        </a:rPr>
                        <a:t>yr</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879354829"/>
                  </a:ext>
                </a:extLst>
              </a:tr>
              <a:tr h="263836">
                <a:tc>
                  <a:txBody>
                    <a:bodyPr/>
                    <a:lstStyle/>
                    <a:p>
                      <a:pPr marL="0" marR="0">
                        <a:lnSpc>
                          <a:spcPct val="115000"/>
                        </a:lnSpc>
                        <a:spcBef>
                          <a:spcPts val="0"/>
                        </a:spcBef>
                        <a:spcAft>
                          <a:spcPts val="1000"/>
                        </a:spcAft>
                      </a:pPr>
                      <a:r>
                        <a:rPr lang="en-US" sz="1400">
                          <a:solidFill>
                            <a:schemeClr val="tx1"/>
                          </a:solidFill>
                          <a:effectLst/>
                        </a:rPr>
                        <a:t>Lifetime</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25years</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638037293"/>
                  </a:ext>
                </a:extLst>
              </a:tr>
              <a:tr h="263836">
                <a:tc>
                  <a:txBody>
                    <a:bodyPr/>
                    <a:lstStyle/>
                    <a:p>
                      <a:pPr marL="0" marR="0">
                        <a:lnSpc>
                          <a:spcPct val="115000"/>
                        </a:lnSpc>
                        <a:spcBef>
                          <a:spcPts val="0"/>
                        </a:spcBef>
                        <a:spcAft>
                          <a:spcPts val="1000"/>
                        </a:spcAft>
                      </a:pPr>
                      <a:r>
                        <a:rPr lang="en-US" sz="1400">
                          <a:solidFill>
                            <a:schemeClr val="tx1"/>
                          </a:solidFill>
                          <a:effectLst/>
                        </a:rPr>
                        <a:t>Size Considered</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50-10,000 kW, 50kW interval</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947716450"/>
                  </a:ext>
                </a:extLst>
              </a:tr>
              <a:tr h="263836">
                <a:tc>
                  <a:txBody>
                    <a:bodyPr/>
                    <a:lstStyle/>
                    <a:p>
                      <a:pPr marL="0" marR="0">
                        <a:lnSpc>
                          <a:spcPct val="115000"/>
                        </a:lnSpc>
                        <a:spcBef>
                          <a:spcPts val="0"/>
                        </a:spcBef>
                        <a:spcAft>
                          <a:spcPts val="1000"/>
                        </a:spcAft>
                      </a:pPr>
                      <a:r>
                        <a:rPr lang="en-US" sz="1400">
                          <a:solidFill>
                            <a:schemeClr val="tx1"/>
                          </a:solidFill>
                          <a:effectLst/>
                        </a:rPr>
                        <a:t>Derating Factor</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90%</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614944841"/>
                  </a:ext>
                </a:extLst>
              </a:tr>
              <a:tr h="263836">
                <a:tc>
                  <a:txBody>
                    <a:bodyPr/>
                    <a:lstStyle/>
                    <a:p>
                      <a:pPr marL="0" marR="0">
                        <a:lnSpc>
                          <a:spcPct val="115000"/>
                        </a:lnSpc>
                        <a:spcBef>
                          <a:spcPts val="0"/>
                        </a:spcBef>
                        <a:spcAft>
                          <a:spcPts val="1000"/>
                        </a:spcAft>
                      </a:pPr>
                      <a:r>
                        <a:rPr lang="en-US" sz="1400">
                          <a:solidFill>
                            <a:schemeClr val="tx1"/>
                          </a:solidFill>
                          <a:effectLst/>
                        </a:rPr>
                        <a:t>MPPT</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Not Used</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862575708"/>
                  </a:ext>
                </a:extLst>
              </a:tr>
            </a:tbl>
          </a:graphicData>
        </a:graphic>
      </p:graphicFrame>
      <p:graphicFrame>
        <p:nvGraphicFramePr>
          <p:cNvPr id="81" name="Table 80">
            <a:extLst>
              <a:ext uri="{FF2B5EF4-FFF2-40B4-BE49-F238E27FC236}">
                <a16:creationId xmlns:a16="http://schemas.microsoft.com/office/drawing/2014/main" id="{EE32551F-445C-E769-CFD4-7A8F202A971C}"/>
              </a:ext>
            </a:extLst>
          </p:cNvPr>
          <p:cNvGraphicFramePr>
            <a:graphicFrameLocks noGrp="1"/>
          </p:cNvGraphicFramePr>
          <p:nvPr>
            <p:extLst>
              <p:ext uri="{D42A27DB-BD31-4B8C-83A1-F6EECF244321}">
                <p14:modId xmlns:p14="http://schemas.microsoft.com/office/powerpoint/2010/main" val="3141496435"/>
              </p:ext>
            </p:extLst>
          </p:nvPr>
        </p:nvGraphicFramePr>
        <p:xfrm>
          <a:off x="20470306" y="11700857"/>
          <a:ext cx="3705968" cy="2540894"/>
        </p:xfrm>
        <a:graphic>
          <a:graphicData uri="http://schemas.openxmlformats.org/drawingml/2006/table">
            <a:tbl>
              <a:tblPr firstRow="1" firstCol="1" bandRow="1">
                <a:tableStyleId>{5C22544A-7EE6-4342-B048-85BDC9FD1C3A}</a:tableStyleId>
              </a:tblPr>
              <a:tblGrid>
                <a:gridCol w="1852984">
                  <a:extLst>
                    <a:ext uri="{9D8B030D-6E8A-4147-A177-3AD203B41FA5}">
                      <a16:colId xmlns:a16="http://schemas.microsoft.com/office/drawing/2014/main" val="2255384597"/>
                    </a:ext>
                  </a:extLst>
                </a:gridCol>
                <a:gridCol w="1852984">
                  <a:extLst>
                    <a:ext uri="{9D8B030D-6E8A-4147-A177-3AD203B41FA5}">
                      <a16:colId xmlns:a16="http://schemas.microsoft.com/office/drawing/2014/main" val="197945198"/>
                    </a:ext>
                  </a:extLst>
                </a:gridCol>
              </a:tblGrid>
              <a:tr h="220162">
                <a:tc gridSpan="2">
                  <a:txBody>
                    <a:bodyPr/>
                    <a:lstStyle/>
                    <a:p>
                      <a:pPr marL="0" marR="0" algn="ctr">
                        <a:lnSpc>
                          <a:spcPct val="115000"/>
                        </a:lnSpc>
                        <a:spcBef>
                          <a:spcPts val="0"/>
                        </a:spcBef>
                        <a:spcAft>
                          <a:spcPts val="1000"/>
                        </a:spcAft>
                      </a:pPr>
                      <a:r>
                        <a:rPr lang="en-US" sz="1400" dirty="0">
                          <a:solidFill>
                            <a:schemeClr val="tx1"/>
                          </a:solidFill>
                          <a:effectLst/>
                        </a:rPr>
                        <a:t>DG Data</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1678687684"/>
                  </a:ext>
                </a:extLst>
              </a:tr>
              <a:tr h="216974">
                <a:tc>
                  <a:txBody>
                    <a:bodyPr/>
                    <a:lstStyle/>
                    <a:p>
                      <a:pPr marL="0" marR="0">
                        <a:lnSpc>
                          <a:spcPct val="115000"/>
                        </a:lnSpc>
                        <a:spcBef>
                          <a:spcPts val="0"/>
                        </a:spcBef>
                        <a:spcAft>
                          <a:spcPts val="1000"/>
                        </a:spcAft>
                      </a:pPr>
                      <a:r>
                        <a:rPr lang="en-US" sz="1400" b="1" dirty="0">
                          <a:solidFill>
                            <a:schemeClr val="tx1"/>
                          </a:solidFill>
                          <a:effectLst/>
                        </a:rPr>
                        <a:t>Parameters</a:t>
                      </a:r>
                      <a:endParaRPr lang="en-US" sz="1400" b="1"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b="1" dirty="0">
                          <a:solidFill>
                            <a:schemeClr val="tx1"/>
                          </a:solidFill>
                          <a:effectLst/>
                        </a:rPr>
                        <a:t>Values</a:t>
                      </a:r>
                      <a:endParaRPr lang="en-US" sz="1400" b="1"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62969866"/>
                  </a:ext>
                </a:extLst>
              </a:tr>
              <a:tr h="216974">
                <a:tc>
                  <a:txBody>
                    <a:bodyPr/>
                    <a:lstStyle/>
                    <a:p>
                      <a:pPr marL="0" marR="0">
                        <a:lnSpc>
                          <a:spcPct val="115000"/>
                        </a:lnSpc>
                        <a:spcBef>
                          <a:spcPts val="0"/>
                        </a:spcBef>
                        <a:spcAft>
                          <a:spcPts val="1000"/>
                        </a:spcAft>
                      </a:pPr>
                      <a:r>
                        <a:rPr lang="en-US" sz="1400" dirty="0">
                          <a:solidFill>
                            <a:schemeClr val="tx1"/>
                          </a:solidFill>
                          <a:effectLst/>
                        </a:rPr>
                        <a:t>Capital Cost</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370$/KW</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322506837"/>
                  </a:ext>
                </a:extLst>
              </a:tr>
              <a:tr h="216974">
                <a:tc>
                  <a:txBody>
                    <a:bodyPr/>
                    <a:lstStyle/>
                    <a:p>
                      <a:pPr marL="0" marR="0">
                        <a:lnSpc>
                          <a:spcPct val="115000"/>
                        </a:lnSpc>
                        <a:spcBef>
                          <a:spcPts val="0"/>
                        </a:spcBef>
                        <a:spcAft>
                          <a:spcPts val="1000"/>
                        </a:spcAft>
                      </a:pPr>
                      <a:r>
                        <a:rPr lang="en-US" sz="1400" dirty="0">
                          <a:solidFill>
                            <a:schemeClr val="tx1"/>
                          </a:solidFill>
                          <a:effectLst/>
                        </a:rPr>
                        <a:t>Replacement Cost </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300$/KW</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0705702"/>
                  </a:ext>
                </a:extLst>
              </a:tr>
              <a:tr h="216974">
                <a:tc>
                  <a:txBody>
                    <a:bodyPr/>
                    <a:lstStyle/>
                    <a:p>
                      <a:pPr marL="0" marR="0">
                        <a:lnSpc>
                          <a:spcPct val="115000"/>
                        </a:lnSpc>
                        <a:spcBef>
                          <a:spcPts val="0"/>
                        </a:spcBef>
                        <a:spcAft>
                          <a:spcPts val="1000"/>
                        </a:spcAft>
                      </a:pPr>
                      <a:r>
                        <a:rPr lang="en-US" sz="1400" dirty="0">
                          <a:solidFill>
                            <a:schemeClr val="tx1"/>
                          </a:solidFill>
                          <a:effectLst/>
                        </a:rPr>
                        <a:t>Operation &amp; maintenance Cost</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0.030$/Hour</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426324594"/>
                  </a:ext>
                </a:extLst>
              </a:tr>
              <a:tr h="216974">
                <a:tc>
                  <a:txBody>
                    <a:bodyPr/>
                    <a:lstStyle/>
                    <a:p>
                      <a:pPr marL="0" marR="0">
                        <a:lnSpc>
                          <a:spcPct val="115000"/>
                        </a:lnSpc>
                        <a:spcBef>
                          <a:spcPts val="0"/>
                        </a:spcBef>
                        <a:spcAft>
                          <a:spcPts val="1000"/>
                        </a:spcAft>
                      </a:pPr>
                      <a:r>
                        <a:rPr lang="en-US" sz="1400">
                          <a:solidFill>
                            <a:schemeClr val="tx1"/>
                          </a:solidFill>
                          <a:effectLst/>
                        </a:rPr>
                        <a:t>Operational Lifetime</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15000 Hours</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594130438"/>
                  </a:ext>
                </a:extLst>
              </a:tr>
              <a:tr h="216974">
                <a:tc>
                  <a:txBody>
                    <a:bodyPr/>
                    <a:lstStyle/>
                    <a:p>
                      <a:pPr marL="0" marR="0">
                        <a:lnSpc>
                          <a:spcPct val="115000"/>
                        </a:lnSpc>
                        <a:spcBef>
                          <a:spcPts val="0"/>
                        </a:spcBef>
                        <a:spcAft>
                          <a:spcPts val="1000"/>
                        </a:spcAft>
                      </a:pPr>
                      <a:r>
                        <a:rPr lang="en-US" sz="1400">
                          <a:solidFill>
                            <a:schemeClr val="tx1"/>
                          </a:solidFill>
                          <a:effectLst/>
                        </a:rPr>
                        <a:t>Minimum load ratio</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25%</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164010132"/>
                  </a:ext>
                </a:extLst>
              </a:tr>
              <a:tr h="220162">
                <a:tc>
                  <a:txBody>
                    <a:bodyPr/>
                    <a:lstStyle/>
                    <a:p>
                      <a:pPr marL="0" marR="0">
                        <a:lnSpc>
                          <a:spcPct val="115000"/>
                        </a:lnSpc>
                        <a:spcBef>
                          <a:spcPts val="0"/>
                        </a:spcBef>
                        <a:spcAft>
                          <a:spcPts val="1000"/>
                        </a:spcAft>
                      </a:pPr>
                      <a:r>
                        <a:rPr lang="en-US" sz="1400">
                          <a:solidFill>
                            <a:schemeClr val="tx1"/>
                          </a:solidFill>
                          <a:effectLst/>
                        </a:rPr>
                        <a:t>Fuel curve intercept</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0.264L/</a:t>
                      </a:r>
                      <a:r>
                        <a:rPr lang="en-US" sz="1400" dirty="0" err="1">
                          <a:solidFill>
                            <a:schemeClr val="tx1"/>
                          </a:solidFill>
                          <a:effectLst/>
                        </a:rPr>
                        <a:t>hr</a:t>
                      </a:r>
                      <a:r>
                        <a:rPr lang="en-US" sz="1400" dirty="0">
                          <a:solidFill>
                            <a:schemeClr val="tx1"/>
                          </a:solidFill>
                          <a:effectLst/>
                        </a:rPr>
                        <a:t>/KW </a:t>
                      </a:r>
                      <a:r>
                        <a:rPr lang="en-US" sz="1400" baseline="-25000" dirty="0">
                          <a:solidFill>
                            <a:schemeClr val="tx1"/>
                          </a:solidFill>
                          <a:effectLst/>
                        </a:rPr>
                        <a:t>(rated)</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369328858"/>
                  </a:ext>
                </a:extLst>
              </a:tr>
              <a:tr h="220162">
                <a:tc>
                  <a:txBody>
                    <a:bodyPr/>
                    <a:lstStyle/>
                    <a:p>
                      <a:pPr marL="0" marR="0">
                        <a:lnSpc>
                          <a:spcPct val="115000"/>
                        </a:lnSpc>
                        <a:spcBef>
                          <a:spcPts val="0"/>
                        </a:spcBef>
                        <a:spcAft>
                          <a:spcPts val="1000"/>
                        </a:spcAft>
                      </a:pPr>
                      <a:r>
                        <a:rPr lang="en-US" sz="1400">
                          <a:solidFill>
                            <a:schemeClr val="tx1"/>
                          </a:solidFill>
                          <a:effectLst/>
                        </a:rPr>
                        <a:t>Fuel curve slope</a:t>
                      </a:r>
                      <a:endParaRPr lang="en-US" sz="14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0.286L/Hr/kW</a:t>
                      </a:r>
                      <a:r>
                        <a:rPr lang="en-US" sz="1400" baseline="-25000" dirty="0">
                          <a:solidFill>
                            <a:schemeClr val="tx1"/>
                          </a:solidFill>
                          <a:effectLst/>
                        </a:rPr>
                        <a:t>(output)</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875806301"/>
                  </a:ext>
                </a:extLst>
              </a:tr>
              <a:tr h="220162">
                <a:tc>
                  <a:txBody>
                    <a:bodyPr/>
                    <a:lstStyle/>
                    <a:p>
                      <a:pPr marL="0" marR="0">
                        <a:lnSpc>
                          <a:spcPct val="115000"/>
                        </a:lnSpc>
                        <a:spcBef>
                          <a:spcPts val="0"/>
                        </a:spcBef>
                        <a:spcAft>
                          <a:spcPts val="1000"/>
                        </a:spcAft>
                      </a:pPr>
                      <a:r>
                        <a:rPr lang="en-US" sz="1400" dirty="0">
                          <a:solidFill>
                            <a:schemeClr val="tx1"/>
                          </a:solidFill>
                          <a:effectLst/>
                        </a:rPr>
                        <a:t>Capacity</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500KW</a:t>
                      </a:r>
                      <a:endParaRPr lang="en-US" sz="14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835795921"/>
                  </a:ext>
                </a:extLst>
              </a:tr>
            </a:tbl>
          </a:graphicData>
        </a:graphic>
      </p:graphicFrame>
      <p:graphicFrame>
        <p:nvGraphicFramePr>
          <p:cNvPr id="82" name="Table 81">
            <a:extLst>
              <a:ext uri="{FF2B5EF4-FFF2-40B4-BE49-F238E27FC236}">
                <a16:creationId xmlns:a16="http://schemas.microsoft.com/office/drawing/2014/main" id="{C036A674-6A5D-01A2-7D6B-8547FC1E6662}"/>
              </a:ext>
            </a:extLst>
          </p:cNvPr>
          <p:cNvGraphicFramePr>
            <a:graphicFrameLocks noGrp="1"/>
          </p:cNvGraphicFramePr>
          <p:nvPr>
            <p:extLst>
              <p:ext uri="{D42A27DB-BD31-4B8C-83A1-F6EECF244321}">
                <p14:modId xmlns:p14="http://schemas.microsoft.com/office/powerpoint/2010/main" val="3885875370"/>
              </p:ext>
            </p:extLst>
          </p:nvPr>
        </p:nvGraphicFramePr>
        <p:xfrm>
          <a:off x="20470306" y="14317687"/>
          <a:ext cx="3705414" cy="3261175"/>
        </p:xfrm>
        <a:graphic>
          <a:graphicData uri="http://schemas.openxmlformats.org/drawingml/2006/table">
            <a:tbl>
              <a:tblPr firstRow="1" firstCol="1" bandRow="1">
                <a:tableStyleId>{5C22544A-7EE6-4342-B048-85BDC9FD1C3A}</a:tableStyleId>
              </a:tblPr>
              <a:tblGrid>
                <a:gridCol w="1852707">
                  <a:extLst>
                    <a:ext uri="{9D8B030D-6E8A-4147-A177-3AD203B41FA5}">
                      <a16:colId xmlns:a16="http://schemas.microsoft.com/office/drawing/2014/main" val="3690139322"/>
                    </a:ext>
                  </a:extLst>
                </a:gridCol>
                <a:gridCol w="1852707">
                  <a:extLst>
                    <a:ext uri="{9D8B030D-6E8A-4147-A177-3AD203B41FA5}">
                      <a16:colId xmlns:a16="http://schemas.microsoft.com/office/drawing/2014/main" val="3845533305"/>
                    </a:ext>
                  </a:extLst>
                </a:gridCol>
              </a:tblGrid>
              <a:tr h="218443">
                <a:tc gridSpan="2">
                  <a:txBody>
                    <a:bodyPr/>
                    <a:lstStyle/>
                    <a:p>
                      <a:pPr marL="0" marR="0" algn="ctr">
                        <a:lnSpc>
                          <a:spcPct val="115000"/>
                        </a:lnSpc>
                        <a:spcBef>
                          <a:spcPts val="0"/>
                        </a:spcBef>
                        <a:spcAft>
                          <a:spcPts val="1000"/>
                        </a:spcAft>
                      </a:pPr>
                      <a:r>
                        <a:rPr lang="en-US" sz="1400" dirty="0">
                          <a:solidFill>
                            <a:schemeClr val="tx1"/>
                          </a:solidFill>
                          <a:effectLst/>
                        </a:rPr>
                        <a:t>Battery Data</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3416092295"/>
                  </a:ext>
                </a:extLst>
              </a:tr>
              <a:tr h="218443">
                <a:tc>
                  <a:txBody>
                    <a:bodyPr/>
                    <a:lstStyle/>
                    <a:p>
                      <a:pPr marL="0" marR="0">
                        <a:lnSpc>
                          <a:spcPct val="115000"/>
                        </a:lnSpc>
                        <a:spcBef>
                          <a:spcPts val="0"/>
                        </a:spcBef>
                        <a:spcAft>
                          <a:spcPts val="1000"/>
                        </a:spcAft>
                      </a:pPr>
                      <a:r>
                        <a:rPr lang="en-US" sz="1400" b="1" dirty="0">
                          <a:solidFill>
                            <a:schemeClr val="tx1"/>
                          </a:solidFill>
                          <a:effectLst/>
                        </a:rPr>
                        <a:t>Parameters</a:t>
                      </a:r>
                      <a:endParaRPr lang="en-US" sz="1200" b="1"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b="1" dirty="0">
                          <a:solidFill>
                            <a:schemeClr val="tx1"/>
                          </a:solidFill>
                          <a:effectLst/>
                        </a:rPr>
                        <a:t>Values</a:t>
                      </a:r>
                      <a:endParaRPr lang="en-US" sz="1200" b="1"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140821795"/>
                  </a:ext>
                </a:extLst>
              </a:tr>
              <a:tr h="218443">
                <a:tc>
                  <a:txBody>
                    <a:bodyPr/>
                    <a:lstStyle/>
                    <a:p>
                      <a:pPr marL="0" marR="0">
                        <a:lnSpc>
                          <a:spcPct val="115000"/>
                        </a:lnSpc>
                        <a:spcBef>
                          <a:spcPts val="0"/>
                        </a:spcBef>
                        <a:spcAft>
                          <a:spcPts val="1000"/>
                        </a:spcAft>
                      </a:pPr>
                      <a:r>
                        <a:rPr lang="en-US" sz="1400" dirty="0">
                          <a:solidFill>
                            <a:schemeClr val="tx1"/>
                          </a:solidFill>
                          <a:effectLst/>
                        </a:rPr>
                        <a:t>Nominal voltage</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48V</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520797580"/>
                  </a:ext>
                </a:extLst>
              </a:tr>
              <a:tr h="218443">
                <a:tc>
                  <a:txBody>
                    <a:bodyPr/>
                    <a:lstStyle/>
                    <a:p>
                      <a:pPr marL="0" marR="0">
                        <a:lnSpc>
                          <a:spcPct val="115000"/>
                        </a:lnSpc>
                        <a:spcBef>
                          <a:spcPts val="0"/>
                        </a:spcBef>
                        <a:spcAft>
                          <a:spcPts val="1000"/>
                        </a:spcAft>
                      </a:pPr>
                      <a:r>
                        <a:rPr lang="en-US" sz="1400">
                          <a:solidFill>
                            <a:schemeClr val="tx1"/>
                          </a:solidFill>
                          <a:effectLst/>
                        </a:rPr>
                        <a:t>String</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1228415439"/>
                  </a:ext>
                </a:extLst>
              </a:tr>
              <a:tr h="218443">
                <a:tc>
                  <a:txBody>
                    <a:bodyPr/>
                    <a:lstStyle/>
                    <a:p>
                      <a:pPr marL="0" marR="0">
                        <a:lnSpc>
                          <a:spcPct val="115000"/>
                        </a:lnSpc>
                        <a:spcBef>
                          <a:spcPts val="0"/>
                        </a:spcBef>
                        <a:spcAft>
                          <a:spcPts val="1000"/>
                        </a:spcAft>
                      </a:pPr>
                      <a:r>
                        <a:rPr lang="en-US" sz="1400">
                          <a:solidFill>
                            <a:schemeClr val="tx1"/>
                          </a:solidFill>
                          <a:effectLst/>
                        </a:rPr>
                        <a:t>Nominal capacity</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167Ah/1 kWh</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808828187"/>
                  </a:ext>
                </a:extLst>
              </a:tr>
              <a:tr h="218443">
                <a:tc>
                  <a:txBody>
                    <a:bodyPr/>
                    <a:lstStyle/>
                    <a:p>
                      <a:pPr marL="0" marR="0">
                        <a:lnSpc>
                          <a:spcPct val="115000"/>
                        </a:lnSpc>
                        <a:spcBef>
                          <a:spcPts val="0"/>
                        </a:spcBef>
                        <a:spcAft>
                          <a:spcPts val="1000"/>
                        </a:spcAft>
                      </a:pPr>
                      <a:r>
                        <a:rPr lang="en-US" sz="1400">
                          <a:solidFill>
                            <a:schemeClr val="tx1"/>
                          </a:solidFill>
                          <a:effectLst/>
                        </a:rPr>
                        <a:t>Capital Cost</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110$/KWh</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207915928"/>
                  </a:ext>
                </a:extLst>
              </a:tr>
              <a:tr h="218443">
                <a:tc>
                  <a:txBody>
                    <a:bodyPr/>
                    <a:lstStyle/>
                    <a:p>
                      <a:pPr marL="0" marR="0">
                        <a:lnSpc>
                          <a:spcPct val="115000"/>
                        </a:lnSpc>
                        <a:spcBef>
                          <a:spcPts val="0"/>
                        </a:spcBef>
                        <a:spcAft>
                          <a:spcPts val="1000"/>
                        </a:spcAft>
                      </a:pPr>
                      <a:r>
                        <a:rPr lang="en-US" sz="1400">
                          <a:solidFill>
                            <a:schemeClr val="tx1"/>
                          </a:solidFill>
                          <a:effectLst/>
                        </a:rPr>
                        <a:t>Replacement Cost </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100$/KWh</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086143088"/>
                  </a:ext>
                </a:extLst>
              </a:tr>
              <a:tr h="218443">
                <a:tc>
                  <a:txBody>
                    <a:bodyPr/>
                    <a:lstStyle/>
                    <a:p>
                      <a:pPr marL="0" marR="0">
                        <a:lnSpc>
                          <a:spcPct val="115000"/>
                        </a:lnSpc>
                        <a:spcBef>
                          <a:spcPts val="0"/>
                        </a:spcBef>
                        <a:spcAft>
                          <a:spcPts val="1000"/>
                        </a:spcAft>
                      </a:pPr>
                      <a:r>
                        <a:rPr lang="en-US" sz="1400">
                          <a:solidFill>
                            <a:schemeClr val="tx1"/>
                          </a:solidFill>
                          <a:effectLst/>
                        </a:rPr>
                        <a:t>Operation &amp; maintenance Cost</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180 $/year</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733169172"/>
                  </a:ext>
                </a:extLst>
              </a:tr>
              <a:tr h="218443">
                <a:tc>
                  <a:txBody>
                    <a:bodyPr/>
                    <a:lstStyle/>
                    <a:p>
                      <a:pPr marL="0" marR="0">
                        <a:lnSpc>
                          <a:spcPct val="115000"/>
                        </a:lnSpc>
                        <a:spcBef>
                          <a:spcPts val="0"/>
                        </a:spcBef>
                        <a:spcAft>
                          <a:spcPts val="1000"/>
                        </a:spcAft>
                      </a:pPr>
                      <a:r>
                        <a:rPr lang="en-US" sz="1400">
                          <a:solidFill>
                            <a:schemeClr val="tx1"/>
                          </a:solidFill>
                          <a:effectLst/>
                        </a:rPr>
                        <a:t>Lifetime</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10years</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82575130"/>
                  </a:ext>
                </a:extLst>
              </a:tr>
              <a:tr h="218443">
                <a:tc>
                  <a:txBody>
                    <a:bodyPr/>
                    <a:lstStyle/>
                    <a:p>
                      <a:pPr marL="0" marR="0">
                        <a:lnSpc>
                          <a:spcPct val="115000"/>
                        </a:lnSpc>
                        <a:spcBef>
                          <a:spcPts val="0"/>
                        </a:spcBef>
                        <a:spcAft>
                          <a:spcPts val="1000"/>
                        </a:spcAft>
                      </a:pPr>
                      <a:r>
                        <a:rPr lang="en-US" sz="1400">
                          <a:solidFill>
                            <a:schemeClr val="tx1"/>
                          </a:solidFill>
                          <a:effectLst/>
                        </a:rPr>
                        <a:t>initial state of charge</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90%</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690611814"/>
                  </a:ext>
                </a:extLst>
              </a:tr>
              <a:tr h="218443">
                <a:tc>
                  <a:txBody>
                    <a:bodyPr/>
                    <a:lstStyle/>
                    <a:p>
                      <a:pPr marL="0" marR="0">
                        <a:lnSpc>
                          <a:spcPct val="115000"/>
                        </a:lnSpc>
                        <a:spcBef>
                          <a:spcPts val="0"/>
                        </a:spcBef>
                        <a:spcAft>
                          <a:spcPts val="1000"/>
                        </a:spcAft>
                      </a:pPr>
                      <a:r>
                        <a:rPr lang="en-US" sz="1400" dirty="0">
                          <a:solidFill>
                            <a:schemeClr val="tx1"/>
                          </a:solidFill>
                          <a:effectLst/>
                        </a:rPr>
                        <a:t>Final state of charge</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20%</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388681102"/>
                  </a:ext>
                </a:extLst>
              </a:tr>
            </a:tbl>
          </a:graphicData>
        </a:graphic>
      </p:graphicFrame>
      <p:graphicFrame>
        <p:nvGraphicFramePr>
          <p:cNvPr id="83" name="Table 82">
            <a:extLst>
              <a:ext uri="{FF2B5EF4-FFF2-40B4-BE49-F238E27FC236}">
                <a16:creationId xmlns:a16="http://schemas.microsoft.com/office/drawing/2014/main" id="{C31AFA6A-2CA4-1C27-DD9B-2CBEAB9AC2B3}"/>
              </a:ext>
            </a:extLst>
          </p:cNvPr>
          <p:cNvGraphicFramePr>
            <a:graphicFrameLocks noGrp="1"/>
          </p:cNvGraphicFramePr>
          <p:nvPr>
            <p:extLst>
              <p:ext uri="{D42A27DB-BD31-4B8C-83A1-F6EECF244321}">
                <p14:modId xmlns:p14="http://schemas.microsoft.com/office/powerpoint/2010/main" val="309219186"/>
              </p:ext>
            </p:extLst>
          </p:nvPr>
        </p:nvGraphicFramePr>
        <p:xfrm>
          <a:off x="16749289" y="14817012"/>
          <a:ext cx="3701332" cy="2751988"/>
        </p:xfrm>
        <a:graphic>
          <a:graphicData uri="http://schemas.openxmlformats.org/drawingml/2006/table">
            <a:tbl>
              <a:tblPr firstRow="1" firstCol="1" bandRow="1">
                <a:tableStyleId>{5C22544A-7EE6-4342-B048-85BDC9FD1C3A}</a:tableStyleId>
              </a:tblPr>
              <a:tblGrid>
                <a:gridCol w="1850446">
                  <a:extLst>
                    <a:ext uri="{9D8B030D-6E8A-4147-A177-3AD203B41FA5}">
                      <a16:colId xmlns:a16="http://schemas.microsoft.com/office/drawing/2014/main" val="4216922148"/>
                    </a:ext>
                  </a:extLst>
                </a:gridCol>
                <a:gridCol w="1850886">
                  <a:extLst>
                    <a:ext uri="{9D8B030D-6E8A-4147-A177-3AD203B41FA5}">
                      <a16:colId xmlns:a16="http://schemas.microsoft.com/office/drawing/2014/main" val="1121274103"/>
                    </a:ext>
                  </a:extLst>
                </a:gridCol>
              </a:tblGrid>
              <a:tr h="300359">
                <a:tc gridSpan="2">
                  <a:txBody>
                    <a:bodyPr/>
                    <a:lstStyle/>
                    <a:p>
                      <a:pPr marL="0" marR="0" algn="ctr">
                        <a:lnSpc>
                          <a:spcPct val="115000"/>
                        </a:lnSpc>
                        <a:spcBef>
                          <a:spcPts val="0"/>
                        </a:spcBef>
                        <a:spcAft>
                          <a:spcPts val="1000"/>
                        </a:spcAft>
                      </a:pPr>
                      <a:r>
                        <a:rPr lang="en-US" sz="1400" dirty="0">
                          <a:solidFill>
                            <a:schemeClr val="tx1"/>
                          </a:solidFill>
                          <a:effectLst/>
                        </a:rPr>
                        <a:t>Converter Data</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hMerge="1">
                  <a:txBody>
                    <a:bodyPr/>
                    <a:lstStyle/>
                    <a:p>
                      <a:endParaRPr lang="en-US"/>
                    </a:p>
                  </a:txBody>
                  <a:tcPr/>
                </a:tc>
                <a:extLst>
                  <a:ext uri="{0D108BD9-81ED-4DB2-BD59-A6C34878D82A}">
                    <a16:rowId xmlns:a16="http://schemas.microsoft.com/office/drawing/2014/main" val="1785872022"/>
                  </a:ext>
                </a:extLst>
              </a:tr>
              <a:tr h="300359">
                <a:tc>
                  <a:txBody>
                    <a:bodyPr/>
                    <a:lstStyle/>
                    <a:p>
                      <a:pPr marL="0" marR="0">
                        <a:lnSpc>
                          <a:spcPct val="115000"/>
                        </a:lnSpc>
                        <a:spcBef>
                          <a:spcPts val="0"/>
                        </a:spcBef>
                        <a:spcAft>
                          <a:spcPts val="1000"/>
                        </a:spcAft>
                      </a:pPr>
                      <a:r>
                        <a:rPr lang="en-US" sz="1400" b="1" dirty="0">
                          <a:solidFill>
                            <a:schemeClr val="tx1"/>
                          </a:solidFill>
                          <a:effectLst/>
                        </a:rPr>
                        <a:t>Parameters</a:t>
                      </a:r>
                      <a:endParaRPr lang="en-US" sz="1200" b="1"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b="1" dirty="0">
                          <a:solidFill>
                            <a:schemeClr val="tx1"/>
                          </a:solidFill>
                          <a:effectLst/>
                        </a:rPr>
                        <a:t>Values</a:t>
                      </a:r>
                      <a:endParaRPr lang="en-US" sz="1200" b="1"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469172612"/>
                  </a:ext>
                </a:extLst>
              </a:tr>
              <a:tr h="300359">
                <a:tc>
                  <a:txBody>
                    <a:bodyPr/>
                    <a:lstStyle/>
                    <a:p>
                      <a:pPr marL="0" marR="0">
                        <a:lnSpc>
                          <a:spcPct val="115000"/>
                        </a:lnSpc>
                        <a:spcBef>
                          <a:spcPts val="0"/>
                        </a:spcBef>
                        <a:spcAft>
                          <a:spcPts val="1000"/>
                        </a:spcAft>
                      </a:pPr>
                      <a:r>
                        <a:rPr lang="en-US" sz="1400" dirty="0">
                          <a:solidFill>
                            <a:schemeClr val="tx1"/>
                          </a:solidFill>
                          <a:effectLst/>
                        </a:rPr>
                        <a:t>Capital Cost</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a:solidFill>
                            <a:schemeClr val="tx1"/>
                          </a:solidFill>
                          <a:effectLst/>
                        </a:rPr>
                        <a:t>800$/KW</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954836829"/>
                  </a:ext>
                </a:extLst>
              </a:tr>
              <a:tr h="300359">
                <a:tc>
                  <a:txBody>
                    <a:bodyPr/>
                    <a:lstStyle/>
                    <a:p>
                      <a:pPr marL="0" marR="0">
                        <a:lnSpc>
                          <a:spcPct val="115000"/>
                        </a:lnSpc>
                        <a:spcBef>
                          <a:spcPts val="0"/>
                        </a:spcBef>
                        <a:spcAft>
                          <a:spcPts val="1000"/>
                        </a:spcAft>
                      </a:pPr>
                      <a:r>
                        <a:rPr lang="en-US" sz="1400" dirty="0">
                          <a:solidFill>
                            <a:schemeClr val="tx1"/>
                          </a:solidFill>
                          <a:effectLst/>
                        </a:rPr>
                        <a:t>Replacement Cost </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750$/KW</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229228788"/>
                  </a:ext>
                </a:extLst>
              </a:tr>
              <a:tr h="300359">
                <a:tc>
                  <a:txBody>
                    <a:bodyPr/>
                    <a:lstStyle/>
                    <a:p>
                      <a:pPr marL="0" marR="0">
                        <a:lnSpc>
                          <a:spcPct val="115000"/>
                        </a:lnSpc>
                        <a:spcBef>
                          <a:spcPts val="0"/>
                        </a:spcBef>
                        <a:spcAft>
                          <a:spcPts val="1000"/>
                        </a:spcAft>
                      </a:pPr>
                      <a:r>
                        <a:rPr lang="en-US" sz="1400">
                          <a:solidFill>
                            <a:schemeClr val="tx1"/>
                          </a:solidFill>
                          <a:effectLst/>
                        </a:rPr>
                        <a:t>Operation &amp; maintenance Cost</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10$/</a:t>
                      </a:r>
                      <a:r>
                        <a:rPr lang="en-US" sz="1400" dirty="0" err="1">
                          <a:solidFill>
                            <a:schemeClr val="tx1"/>
                          </a:solidFill>
                          <a:effectLst/>
                        </a:rPr>
                        <a:t>yr</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729453509"/>
                  </a:ext>
                </a:extLst>
              </a:tr>
              <a:tr h="300359">
                <a:tc>
                  <a:txBody>
                    <a:bodyPr/>
                    <a:lstStyle/>
                    <a:p>
                      <a:pPr marL="0" marR="0">
                        <a:lnSpc>
                          <a:spcPct val="115000"/>
                        </a:lnSpc>
                        <a:spcBef>
                          <a:spcPts val="0"/>
                        </a:spcBef>
                        <a:spcAft>
                          <a:spcPts val="1000"/>
                        </a:spcAft>
                      </a:pPr>
                      <a:r>
                        <a:rPr lang="en-US" sz="1400">
                          <a:solidFill>
                            <a:schemeClr val="tx1"/>
                          </a:solidFill>
                          <a:effectLst/>
                        </a:rPr>
                        <a:t>Lifetime</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15Years</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668938805"/>
                  </a:ext>
                </a:extLst>
              </a:tr>
              <a:tr h="300359">
                <a:tc>
                  <a:txBody>
                    <a:bodyPr/>
                    <a:lstStyle/>
                    <a:p>
                      <a:pPr marL="0" marR="0">
                        <a:lnSpc>
                          <a:spcPct val="115000"/>
                        </a:lnSpc>
                        <a:spcBef>
                          <a:spcPts val="0"/>
                        </a:spcBef>
                        <a:spcAft>
                          <a:spcPts val="1000"/>
                        </a:spcAft>
                      </a:pPr>
                      <a:r>
                        <a:rPr lang="en-US" sz="1400">
                          <a:solidFill>
                            <a:schemeClr val="tx1"/>
                          </a:solidFill>
                          <a:effectLst/>
                        </a:rPr>
                        <a:t>Efficiency</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95%</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2269149261"/>
                  </a:ext>
                </a:extLst>
              </a:tr>
              <a:tr h="300359">
                <a:tc>
                  <a:txBody>
                    <a:bodyPr/>
                    <a:lstStyle/>
                    <a:p>
                      <a:pPr marL="0" marR="0">
                        <a:lnSpc>
                          <a:spcPct val="115000"/>
                        </a:lnSpc>
                        <a:spcBef>
                          <a:spcPts val="0"/>
                        </a:spcBef>
                        <a:spcAft>
                          <a:spcPts val="1000"/>
                        </a:spcAft>
                      </a:pPr>
                      <a:r>
                        <a:rPr lang="en-US" sz="1400">
                          <a:solidFill>
                            <a:schemeClr val="tx1"/>
                          </a:solidFill>
                          <a:effectLst/>
                        </a:rPr>
                        <a:t>Sizes consideration</a:t>
                      </a:r>
                      <a:endParaRPr lang="en-US" sz="120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tc>
                  <a:txBody>
                    <a:bodyPr/>
                    <a:lstStyle/>
                    <a:p>
                      <a:pPr marL="0" marR="0">
                        <a:lnSpc>
                          <a:spcPct val="115000"/>
                        </a:lnSpc>
                        <a:spcBef>
                          <a:spcPts val="0"/>
                        </a:spcBef>
                        <a:spcAft>
                          <a:spcPts val="1000"/>
                        </a:spcAft>
                      </a:pPr>
                      <a:r>
                        <a:rPr lang="en-US" sz="1400" dirty="0">
                          <a:solidFill>
                            <a:schemeClr val="tx1"/>
                          </a:solidFill>
                          <a:effectLst/>
                        </a:rPr>
                        <a:t>0-10,000 kW 50kW interval</a:t>
                      </a:r>
                      <a:endParaRPr lang="en-US" sz="1200" dirty="0">
                        <a:solidFill>
                          <a:schemeClr val="tx1"/>
                        </a:solidFill>
                        <a:effectLst/>
                        <a:latin typeface="Calibri" panose="020F0502020204030204" pitchFamily="34" charset="0"/>
                        <a:ea typeface="Times New Roman" panose="02020603050405020304" pitchFamily="18" charset="0"/>
                        <a:cs typeface="Vrinda" panose="020B0502040204020203" pitchFamily="34" charset="0"/>
                      </a:endParaRPr>
                    </a:p>
                  </a:txBody>
                  <a:tcPr marL="68580" marR="68580" marT="0" marB="0"/>
                </a:tc>
                <a:extLst>
                  <a:ext uri="{0D108BD9-81ED-4DB2-BD59-A6C34878D82A}">
                    <a16:rowId xmlns:a16="http://schemas.microsoft.com/office/drawing/2014/main" val="3606747142"/>
                  </a:ext>
                </a:extLst>
              </a:tr>
            </a:tbl>
          </a:graphicData>
        </a:graphic>
      </p:graphicFrame>
      <p:pic>
        <p:nvPicPr>
          <p:cNvPr id="40" name="Picture 39">
            <a:extLst>
              <a:ext uri="{FF2B5EF4-FFF2-40B4-BE49-F238E27FC236}">
                <a16:creationId xmlns:a16="http://schemas.microsoft.com/office/drawing/2014/main" id="{D9ED2BC4-F846-BC84-2946-BD20D0F52B23}"/>
              </a:ext>
            </a:extLst>
          </p:cNvPr>
          <p:cNvPicPr>
            <a:picLocks noChangeAspect="1"/>
          </p:cNvPicPr>
          <p:nvPr/>
        </p:nvPicPr>
        <p:blipFill>
          <a:blip r:embed="rId6"/>
          <a:stretch>
            <a:fillRect/>
          </a:stretch>
        </p:blipFill>
        <p:spPr>
          <a:xfrm>
            <a:off x="16729908" y="22808724"/>
            <a:ext cx="7437641" cy="4366435"/>
          </a:xfrm>
          <a:prstGeom prst="rect">
            <a:avLst/>
          </a:prstGeom>
        </p:spPr>
      </p:pic>
      <p:sp>
        <p:nvSpPr>
          <p:cNvPr id="88" name="Text Box 424">
            <a:extLst>
              <a:ext uri="{FF2B5EF4-FFF2-40B4-BE49-F238E27FC236}">
                <a16:creationId xmlns:a16="http://schemas.microsoft.com/office/drawing/2014/main" id="{DC62B5DB-34B7-699A-3307-1347FBB61F24}"/>
              </a:ext>
            </a:extLst>
          </p:cNvPr>
          <p:cNvSpPr txBox="1">
            <a:spLocks noChangeArrowheads="1"/>
          </p:cNvSpPr>
          <p:nvPr/>
        </p:nvSpPr>
        <p:spPr bwMode="auto">
          <a:xfrm>
            <a:off x="16711335" y="34241690"/>
            <a:ext cx="7478572" cy="584582"/>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spcBef>
                <a:spcPct val="50000"/>
              </a:spcBef>
            </a:pPr>
            <a:r>
              <a:rPr lang="en-US" altLang="en-US" sz="3200" b="1" dirty="0">
                <a:solidFill>
                  <a:srgbClr val="F8F8F8"/>
                </a:solidFill>
              </a:rPr>
              <a:t>Normalized Value of Sub-Indicators</a:t>
            </a:r>
          </a:p>
        </p:txBody>
      </p:sp>
      <p:pic>
        <p:nvPicPr>
          <p:cNvPr id="44" name="Picture 43">
            <a:extLst>
              <a:ext uri="{FF2B5EF4-FFF2-40B4-BE49-F238E27FC236}">
                <a16:creationId xmlns:a16="http://schemas.microsoft.com/office/drawing/2014/main" id="{D7340C8D-20C9-9EAE-D24B-535325F8EF84}"/>
              </a:ext>
            </a:extLst>
          </p:cNvPr>
          <p:cNvPicPr>
            <a:picLocks noChangeAspect="1"/>
          </p:cNvPicPr>
          <p:nvPr/>
        </p:nvPicPr>
        <p:blipFill rotWithShape="1">
          <a:blip r:embed="rId7"/>
          <a:srcRect b="2648"/>
          <a:stretch/>
        </p:blipFill>
        <p:spPr>
          <a:xfrm>
            <a:off x="16728843" y="27733654"/>
            <a:ext cx="7426519" cy="3903197"/>
          </a:xfrm>
          <a:prstGeom prst="rect">
            <a:avLst/>
          </a:prstGeom>
        </p:spPr>
      </p:pic>
      <p:pic>
        <p:nvPicPr>
          <p:cNvPr id="47" name="Picture 46">
            <a:extLst>
              <a:ext uri="{FF2B5EF4-FFF2-40B4-BE49-F238E27FC236}">
                <a16:creationId xmlns:a16="http://schemas.microsoft.com/office/drawing/2014/main" id="{4B89AC0E-0763-141A-E386-FEAE613FF298}"/>
              </a:ext>
            </a:extLst>
          </p:cNvPr>
          <p:cNvPicPr>
            <a:picLocks noChangeAspect="1"/>
          </p:cNvPicPr>
          <p:nvPr/>
        </p:nvPicPr>
        <p:blipFill>
          <a:blip r:embed="rId8"/>
          <a:stretch>
            <a:fillRect/>
          </a:stretch>
        </p:blipFill>
        <p:spPr>
          <a:xfrm>
            <a:off x="16723002" y="32257535"/>
            <a:ext cx="7444547" cy="1948242"/>
          </a:xfrm>
          <a:prstGeom prst="rect">
            <a:avLst/>
          </a:prstGeom>
        </p:spPr>
      </p:pic>
      <p:pic>
        <p:nvPicPr>
          <p:cNvPr id="49" name="Picture 48">
            <a:extLst>
              <a:ext uri="{FF2B5EF4-FFF2-40B4-BE49-F238E27FC236}">
                <a16:creationId xmlns:a16="http://schemas.microsoft.com/office/drawing/2014/main" id="{FD1C8F3C-A18D-792F-9E34-534A647919B0}"/>
              </a:ext>
            </a:extLst>
          </p:cNvPr>
          <p:cNvPicPr>
            <a:picLocks noChangeAspect="1"/>
          </p:cNvPicPr>
          <p:nvPr/>
        </p:nvPicPr>
        <p:blipFill>
          <a:blip r:embed="rId9"/>
          <a:stretch>
            <a:fillRect/>
          </a:stretch>
        </p:blipFill>
        <p:spPr>
          <a:xfrm>
            <a:off x="16764000" y="34850337"/>
            <a:ext cx="7391362" cy="3416320"/>
          </a:xfrm>
          <a:prstGeom prst="rect">
            <a:avLst/>
          </a:prstGeom>
        </p:spPr>
      </p:pic>
      <p:pic>
        <p:nvPicPr>
          <p:cNvPr id="51" name="Picture 50">
            <a:extLst>
              <a:ext uri="{FF2B5EF4-FFF2-40B4-BE49-F238E27FC236}">
                <a16:creationId xmlns:a16="http://schemas.microsoft.com/office/drawing/2014/main" id="{A9F7A925-FB68-E8FF-AD75-799E82ED3A7C}"/>
              </a:ext>
            </a:extLst>
          </p:cNvPr>
          <p:cNvPicPr>
            <a:picLocks noChangeAspect="1"/>
          </p:cNvPicPr>
          <p:nvPr/>
        </p:nvPicPr>
        <p:blipFill>
          <a:blip r:embed="rId10"/>
          <a:stretch>
            <a:fillRect/>
          </a:stretch>
        </p:blipFill>
        <p:spPr>
          <a:xfrm>
            <a:off x="16777900" y="39476538"/>
            <a:ext cx="7377462" cy="3440385"/>
          </a:xfrm>
          <a:prstGeom prst="rect">
            <a:avLst/>
          </a:prstGeom>
        </p:spPr>
      </p:pic>
      <p:graphicFrame>
        <p:nvGraphicFramePr>
          <p:cNvPr id="97" name="Chart 96">
            <a:extLst>
              <a:ext uri="{FF2B5EF4-FFF2-40B4-BE49-F238E27FC236}">
                <a16:creationId xmlns:a16="http://schemas.microsoft.com/office/drawing/2014/main" id="{67F81827-6DE4-DD5E-C290-E2069D72A968}"/>
              </a:ext>
            </a:extLst>
          </p:cNvPr>
          <p:cNvGraphicFramePr>
            <a:graphicFrameLocks/>
          </p:cNvGraphicFramePr>
          <p:nvPr>
            <p:extLst>
              <p:ext uri="{D42A27DB-BD31-4B8C-83A1-F6EECF244321}">
                <p14:modId xmlns:p14="http://schemas.microsoft.com/office/powerpoint/2010/main" val="2722144503"/>
              </p:ext>
            </p:extLst>
          </p:nvPr>
        </p:nvGraphicFramePr>
        <p:xfrm>
          <a:off x="24886185" y="8120100"/>
          <a:ext cx="7316311" cy="3693715"/>
        </p:xfrm>
        <a:graphic>
          <a:graphicData uri="http://schemas.openxmlformats.org/drawingml/2006/chart">
            <c:chart xmlns:c="http://schemas.openxmlformats.org/drawingml/2006/chart" xmlns:r="http://schemas.openxmlformats.org/officeDocument/2006/relationships" r:id="rId11"/>
          </a:graphicData>
        </a:graphic>
      </p:graphicFrame>
      <p:graphicFrame>
        <p:nvGraphicFramePr>
          <p:cNvPr id="98" name="Table 2">
            <a:extLst>
              <a:ext uri="{FF2B5EF4-FFF2-40B4-BE49-F238E27FC236}">
                <a16:creationId xmlns:a16="http://schemas.microsoft.com/office/drawing/2014/main" id="{AC27FD3F-CC58-7B88-5821-1CA061C3E617}"/>
              </a:ext>
            </a:extLst>
          </p:cNvPr>
          <p:cNvGraphicFramePr>
            <a:graphicFrameLocks noGrp="1"/>
          </p:cNvGraphicFramePr>
          <p:nvPr>
            <p:extLst>
              <p:ext uri="{D42A27DB-BD31-4B8C-83A1-F6EECF244321}">
                <p14:modId xmlns:p14="http://schemas.microsoft.com/office/powerpoint/2010/main" val="3124515048"/>
              </p:ext>
            </p:extLst>
          </p:nvPr>
        </p:nvGraphicFramePr>
        <p:xfrm>
          <a:off x="24914595" y="11829194"/>
          <a:ext cx="7249424" cy="2872740"/>
        </p:xfrm>
        <a:graphic>
          <a:graphicData uri="http://schemas.openxmlformats.org/drawingml/2006/table">
            <a:tbl>
              <a:tblPr firstRow="1" bandRow="1">
                <a:tableStyleId>{5C22544A-7EE6-4342-B048-85BDC9FD1C3A}</a:tableStyleId>
              </a:tblPr>
              <a:tblGrid>
                <a:gridCol w="1382009">
                  <a:extLst>
                    <a:ext uri="{9D8B030D-6E8A-4147-A177-3AD203B41FA5}">
                      <a16:colId xmlns:a16="http://schemas.microsoft.com/office/drawing/2014/main" val="50545714"/>
                    </a:ext>
                  </a:extLst>
                </a:gridCol>
                <a:gridCol w="1276112">
                  <a:extLst>
                    <a:ext uri="{9D8B030D-6E8A-4147-A177-3AD203B41FA5}">
                      <a16:colId xmlns:a16="http://schemas.microsoft.com/office/drawing/2014/main" val="3630879944"/>
                    </a:ext>
                  </a:extLst>
                </a:gridCol>
                <a:gridCol w="1570711">
                  <a:extLst>
                    <a:ext uri="{9D8B030D-6E8A-4147-A177-3AD203B41FA5}">
                      <a16:colId xmlns:a16="http://schemas.microsoft.com/office/drawing/2014/main" val="4002299389"/>
                    </a:ext>
                  </a:extLst>
                </a:gridCol>
                <a:gridCol w="1600911">
                  <a:extLst>
                    <a:ext uri="{9D8B030D-6E8A-4147-A177-3AD203B41FA5}">
                      <a16:colId xmlns:a16="http://schemas.microsoft.com/office/drawing/2014/main" val="2705360099"/>
                    </a:ext>
                  </a:extLst>
                </a:gridCol>
                <a:gridCol w="1419681">
                  <a:extLst>
                    <a:ext uri="{9D8B030D-6E8A-4147-A177-3AD203B41FA5}">
                      <a16:colId xmlns:a16="http://schemas.microsoft.com/office/drawing/2014/main" val="2334070914"/>
                    </a:ext>
                  </a:extLst>
                </a:gridCol>
              </a:tblGrid>
              <a:tr h="280539">
                <a:tc gridSpan="5">
                  <a:txBody>
                    <a:bodyPr/>
                    <a:lstStyle/>
                    <a:p>
                      <a:pPr algn="ctr"/>
                      <a:r>
                        <a:rPr lang="en-US" sz="1600" b="1" dirty="0">
                          <a:solidFill>
                            <a:schemeClr val="tx1"/>
                          </a:solidFill>
                        </a:rPr>
                        <a:t>Ranking of Microgrids</a:t>
                      </a:r>
                    </a:p>
                  </a:txBody>
                  <a:tcPr/>
                </a:tc>
                <a:tc hMerge="1">
                  <a:txBody>
                    <a:bodyPr/>
                    <a:lstStyle/>
                    <a:p>
                      <a:pPr algn="ctr"/>
                      <a:endParaRPr lang="en-US" sz="1400" b="1" dirty="0"/>
                    </a:p>
                  </a:txBody>
                  <a:tcPr/>
                </a:tc>
                <a:tc hMerge="1">
                  <a:txBody>
                    <a:bodyPr/>
                    <a:lstStyle/>
                    <a:p>
                      <a:pPr algn="ctr"/>
                      <a:endParaRPr lang="en-US" sz="1400" b="1" dirty="0"/>
                    </a:p>
                  </a:txBody>
                  <a:tcPr/>
                </a:tc>
                <a:tc hMerge="1">
                  <a:txBody>
                    <a:bodyPr/>
                    <a:lstStyle/>
                    <a:p>
                      <a:pPr algn="ctr"/>
                      <a:endParaRPr lang="en-US" sz="1400" b="1" dirty="0"/>
                    </a:p>
                  </a:txBody>
                  <a:tcPr/>
                </a:tc>
                <a:tc hMerge="1">
                  <a:txBody>
                    <a:bodyPr/>
                    <a:lstStyle/>
                    <a:p>
                      <a:pPr algn="ctr"/>
                      <a:endParaRPr lang="en-US" sz="1400" b="1" dirty="0"/>
                    </a:p>
                  </a:txBody>
                  <a:tcPr/>
                </a:tc>
                <a:extLst>
                  <a:ext uri="{0D108BD9-81ED-4DB2-BD59-A6C34878D82A}">
                    <a16:rowId xmlns:a16="http://schemas.microsoft.com/office/drawing/2014/main" val="1128020638"/>
                  </a:ext>
                </a:extLst>
              </a:tr>
              <a:tr h="592957">
                <a:tc>
                  <a:txBody>
                    <a:bodyPr/>
                    <a:lstStyle/>
                    <a:p>
                      <a:pPr algn="ctr"/>
                      <a:r>
                        <a:rPr lang="en-US" sz="1350" b="1" dirty="0"/>
                        <a:t>MG Cases</a:t>
                      </a:r>
                    </a:p>
                  </a:txBody>
                  <a:tcPr/>
                </a:tc>
                <a:tc>
                  <a:txBody>
                    <a:bodyPr/>
                    <a:lstStyle/>
                    <a:p>
                      <a:pPr algn="ctr"/>
                      <a:r>
                        <a:rPr lang="en-US" sz="1350" b="1" dirty="0"/>
                        <a:t>Economic</a:t>
                      </a:r>
                    </a:p>
                    <a:p>
                      <a:pPr algn="ctr"/>
                      <a:r>
                        <a:rPr lang="en-US" sz="1350" b="1" dirty="0"/>
                        <a:t>Priority</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350" b="1" dirty="0"/>
                        <a:t>Environmental Priority</a:t>
                      </a:r>
                    </a:p>
                    <a:p>
                      <a:pPr algn="ctr"/>
                      <a:endParaRPr lang="en-US" sz="1350" b="1" dirty="0"/>
                    </a:p>
                  </a:txBody>
                  <a:tcPr/>
                </a:tc>
                <a:tc>
                  <a:txBody>
                    <a:bodyPr/>
                    <a:lstStyle/>
                    <a:p>
                      <a:pPr algn="ctr"/>
                      <a:r>
                        <a:rPr lang="en-US" sz="1350" b="1" dirty="0"/>
                        <a:t>Technical</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50" b="1" dirty="0"/>
                        <a:t>Priority</a:t>
                      </a:r>
                    </a:p>
                    <a:p>
                      <a:pPr algn="ctr"/>
                      <a:endParaRPr lang="en-US" sz="1350" b="1" dirty="0"/>
                    </a:p>
                  </a:txBody>
                  <a:tcPr/>
                </a:tc>
                <a:tc>
                  <a:txBody>
                    <a:bodyPr/>
                    <a:lstStyle/>
                    <a:p>
                      <a:pPr algn="ctr"/>
                      <a:r>
                        <a:rPr lang="en-US" sz="1350" b="1" dirty="0"/>
                        <a:t>Social </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350" b="1" dirty="0"/>
                        <a:t>Priority</a:t>
                      </a:r>
                    </a:p>
                    <a:p>
                      <a:pPr algn="ctr"/>
                      <a:endParaRPr lang="en-US" sz="1350" b="1" dirty="0"/>
                    </a:p>
                  </a:txBody>
                  <a:tcPr/>
                </a:tc>
                <a:extLst>
                  <a:ext uri="{0D108BD9-81ED-4DB2-BD59-A6C34878D82A}">
                    <a16:rowId xmlns:a16="http://schemas.microsoft.com/office/drawing/2014/main" val="2510176308"/>
                  </a:ext>
                </a:extLst>
              </a:tr>
              <a:tr h="290444">
                <a:tc>
                  <a:txBody>
                    <a:bodyPr/>
                    <a:lstStyle/>
                    <a:p>
                      <a:pPr algn="ctr"/>
                      <a:r>
                        <a:rPr lang="en-US" sz="1400" b="1" dirty="0"/>
                        <a:t>Case-1</a:t>
                      </a:r>
                    </a:p>
                  </a:txBody>
                  <a:tcPr/>
                </a:tc>
                <a:tc>
                  <a:txBody>
                    <a:bodyPr/>
                    <a:lstStyle/>
                    <a:p>
                      <a:pPr algn="ctr"/>
                      <a:r>
                        <a:rPr lang="en-US" sz="1400" b="1" dirty="0"/>
                        <a:t>1</a:t>
                      </a:r>
                    </a:p>
                  </a:txBody>
                  <a:tcPr/>
                </a:tc>
                <a:tc>
                  <a:txBody>
                    <a:bodyPr/>
                    <a:lstStyle/>
                    <a:p>
                      <a:pPr algn="ctr"/>
                      <a:r>
                        <a:rPr lang="en-US" sz="1400" b="1" dirty="0"/>
                        <a:t>1</a:t>
                      </a:r>
                    </a:p>
                  </a:txBody>
                  <a:tcPr/>
                </a:tc>
                <a:tc>
                  <a:txBody>
                    <a:bodyPr/>
                    <a:lstStyle/>
                    <a:p>
                      <a:pPr algn="ctr"/>
                      <a:r>
                        <a:rPr lang="en-US" sz="1400" b="1" dirty="0"/>
                        <a:t>1</a:t>
                      </a:r>
                    </a:p>
                  </a:txBody>
                  <a:tcPr/>
                </a:tc>
                <a:tc>
                  <a:txBody>
                    <a:bodyPr/>
                    <a:lstStyle/>
                    <a:p>
                      <a:pPr algn="ctr"/>
                      <a:r>
                        <a:rPr lang="en-US" sz="1400" b="1" dirty="0"/>
                        <a:t>1</a:t>
                      </a:r>
                    </a:p>
                  </a:txBody>
                  <a:tcPr/>
                </a:tc>
                <a:extLst>
                  <a:ext uri="{0D108BD9-81ED-4DB2-BD59-A6C34878D82A}">
                    <a16:rowId xmlns:a16="http://schemas.microsoft.com/office/drawing/2014/main" val="1065215666"/>
                  </a:ext>
                </a:extLst>
              </a:tr>
              <a:tr h="290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Case-2</a:t>
                      </a:r>
                    </a:p>
                  </a:txBody>
                  <a:tcPr/>
                </a:tc>
                <a:tc>
                  <a:txBody>
                    <a:bodyPr/>
                    <a:lstStyle/>
                    <a:p>
                      <a:pPr algn="ctr"/>
                      <a:r>
                        <a:rPr lang="en-US" sz="1400" b="1" dirty="0"/>
                        <a:t>3</a:t>
                      </a:r>
                    </a:p>
                  </a:txBody>
                  <a:tcPr/>
                </a:tc>
                <a:tc>
                  <a:txBody>
                    <a:bodyPr/>
                    <a:lstStyle/>
                    <a:p>
                      <a:pPr algn="ctr"/>
                      <a:r>
                        <a:rPr lang="en-US" sz="1400" b="1" dirty="0"/>
                        <a:t>3</a:t>
                      </a:r>
                    </a:p>
                  </a:txBody>
                  <a:tcPr/>
                </a:tc>
                <a:tc>
                  <a:txBody>
                    <a:bodyPr/>
                    <a:lstStyle/>
                    <a:p>
                      <a:pPr algn="ctr"/>
                      <a:r>
                        <a:rPr lang="en-US" sz="1400" b="1" dirty="0"/>
                        <a:t>4</a:t>
                      </a:r>
                    </a:p>
                  </a:txBody>
                  <a:tcPr/>
                </a:tc>
                <a:tc>
                  <a:txBody>
                    <a:bodyPr/>
                    <a:lstStyle/>
                    <a:p>
                      <a:pPr algn="ctr"/>
                      <a:r>
                        <a:rPr lang="en-US" sz="1400" b="1" dirty="0"/>
                        <a:t>3</a:t>
                      </a:r>
                    </a:p>
                  </a:txBody>
                  <a:tcPr/>
                </a:tc>
                <a:extLst>
                  <a:ext uri="{0D108BD9-81ED-4DB2-BD59-A6C34878D82A}">
                    <a16:rowId xmlns:a16="http://schemas.microsoft.com/office/drawing/2014/main" val="126575715"/>
                  </a:ext>
                </a:extLst>
              </a:tr>
              <a:tr h="290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Case-3</a:t>
                      </a:r>
                    </a:p>
                  </a:txBody>
                  <a:tcPr/>
                </a:tc>
                <a:tc>
                  <a:txBody>
                    <a:bodyPr/>
                    <a:lstStyle/>
                    <a:p>
                      <a:pPr algn="ctr"/>
                      <a:r>
                        <a:rPr lang="en-US" sz="1400" b="1" dirty="0"/>
                        <a:t>2</a:t>
                      </a:r>
                    </a:p>
                  </a:txBody>
                  <a:tcPr/>
                </a:tc>
                <a:tc>
                  <a:txBody>
                    <a:bodyPr/>
                    <a:lstStyle/>
                    <a:p>
                      <a:pPr algn="ctr"/>
                      <a:r>
                        <a:rPr lang="en-US" sz="1400" b="1" dirty="0"/>
                        <a:t>2</a:t>
                      </a:r>
                    </a:p>
                  </a:txBody>
                  <a:tcPr/>
                </a:tc>
                <a:tc>
                  <a:txBody>
                    <a:bodyPr/>
                    <a:lstStyle/>
                    <a:p>
                      <a:pPr algn="ctr"/>
                      <a:r>
                        <a:rPr lang="en-US" sz="1400" b="1" dirty="0"/>
                        <a:t>2</a:t>
                      </a:r>
                    </a:p>
                  </a:txBody>
                  <a:tcPr/>
                </a:tc>
                <a:tc>
                  <a:txBody>
                    <a:bodyPr/>
                    <a:lstStyle/>
                    <a:p>
                      <a:pPr algn="ctr"/>
                      <a:r>
                        <a:rPr lang="en-US" sz="1400" b="1" dirty="0"/>
                        <a:t>2</a:t>
                      </a:r>
                    </a:p>
                  </a:txBody>
                  <a:tcPr/>
                </a:tc>
                <a:extLst>
                  <a:ext uri="{0D108BD9-81ED-4DB2-BD59-A6C34878D82A}">
                    <a16:rowId xmlns:a16="http://schemas.microsoft.com/office/drawing/2014/main" val="955099636"/>
                  </a:ext>
                </a:extLst>
              </a:tr>
              <a:tr h="290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Case-4</a:t>
                      </a:r>
                    </a:p>
                  </a:txBody>
                  <a:tcPr/>
                </a:tc>
                <a:tc>
                  <a:txBody>
                    <a:bodyPr/>
                    <a:lstStyle/>
                    <a:p>
                      <a:pPr algn="ctr"/>
                      <a:r>
                        <a:rPr lang="en-US" sz="1400" b="1" dirty="0"/>
                        <a:t>4</a:t>
                      </a:r>
                    </a:p>
                  </a:txBody>
                  <a:tcPr/>
                </a:tc>
                <a:tc>
                  <a:txBody>
                    <a:bodyPr/>
                    <a:lstStyle/>
                    <a:p>
                      <a:pPr algn="ctr"/>
                      <a:r>
                        <a:rPr lang="en-US" sz="1400" b="1" dirty="0"/>
                        <a:t>4</a:t>
                      </a:r>
                    </a:p>
                  </a:txBody>
                  <a:tcPr/>
                </a:tc>
                <a:tc>
                  <a:txBody>
                    <a:bodyPr/>
                    <a:lstStyle/>
                    <a:p>
                      <a:pPr algn="ctr"/>
                      <a:r>
                        <a:rPr lang="en-US" sz="1400" b="1" dirty="0"/>
                        <a:t>3</a:t>
                      </a:r>
                    </a:p>
                  </a:txBody>
                  <a:tcPr/>
                </a:tc>
                <a:tc>
                  <a:txBody>
                    <a:bodyPr/>
                    <a:lstStyle/>
                    <a:p>
                      <a:pPr algn="ctr"/>
                      <a:r>
                        <a:rPr lang="en-US" sz="1400" b="1" dirty="0"/>
                        <a:t>4</a:t>
                      </a:r>
                    </a:p>
                  </a:txBody>
                  <a:tcPr/>
                </a:tc>
                <a:extLst>
                  <a:ext uri="{0D108BD9-81ED-4DB2-BD59-A6C34878D82A}">
                    <a16:rowId xmlns:a16="http://schemas.microsoft.com/office/drawing/2014/main" val="4099099576"/>
                  </a:ext>
                </a:extLst>
              </a:tr>
              <a:tr h="290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Case-5</a:t>
                      </a:r>
                    </a:p>
                  </a:txBody>
                  <a:tcPr/>
                </a:tc>
                <a:tc>
                  <a:txBody>
                    <a:bodyPr/>
                    <a:lstStyle/>
                    <a:p>
                      <a:pPr algn="ctr"/>
                      <a:r>
                        <a:rPr lang="en-US" sz="1400" b="1" dirty="0"/>
                        <a:t>5</a:t>
                      </a:r>
                    </a:p>
                  </a:txBody>
                  <a:tcPr/>
                </a:tc>
                <a:tc>
                  <a:txBody>
                    <a:bodyPr/>
                    <a:lstStyle/>
                    <a:p>
                      <a:pPr algn="ctr"/>
                      <a:r>
                        <a:rPr lang="en-US" sz="1400" b="1" dirty="0"/>
                        <a:t>5</a:t>
                      </a:r>
                    </a:p>
                  </a:txBody>
                  <a:tcPr/>
                </a:tc>
                <a:tc>
                  <a:txBody>
                    <a:bodyPr/>
                    <a:lstStyle/>
                    <a:p>
                      <a:pPr algn="ctr"/>
                      <a:r>
                        <a:rPr lang="en-US" sz="1400" b="1" dirty="0"/>
                        <a:t>5</a:t>
                      </a:r>
                    </a:p>
                  </a:txBody>
                  <a:tcPr/>
                </a:tc>
                <a:tc>
                  <a:txBody>
                    <a:bodyPr/>
                    <a:lstStyle/>
                    <a:p>
                      <a:pPr algn="ctr"/>
                      <a:r>
                        <a:rPr lang="en-US" sz="1400" b="1" dirty="0"/>
                        <a:t>5</a:t>
                      </a:r>
                    </a:p>
                  </a:txBody>
                  <a:tcPr/>
                </a:tc>
                <a:extLst>
                  <a:ext uri="{0D108BD9-81ED-4DB2-BD59-A6C34878D82A}">
                    <a16:rowId xmlns:a16="http://schemas.microsoft.com/office/drawing/2014/main" val="3314538575"/>
                  </a:ext>
                </a:extLst>
              </a:tr>
              <a:tr h="290444">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a:t>Case-6</a:t>
                      </a:r>
                    </a:p>
                  </a:txBody>
                  <a:tcPr/>
                </a:tc>
                <a:tc>
                  <a:txBody>
                    <a:bodyPr/>
                    <a:lstStyle/>
                    <a:p>
                      <a:pPr algn="ctr"/>
                      <a:r>
                        <a:rPr lang="en-US" sz="1400" b="1" dirty="0"/>
                        <a:t>6</a:t>
                      </a:r>
                    </a:p>
                  </a:txBody>
                  <a:tcPr/>
                </a:tc>
                <a:tc>
                  <a:txBody>
                    <a:bodyPr/>
                    <a:lstStyle/>
                    <a:p>
                      <a:pPr algn="ctr"/>
                      <a:r>
                        <a:rPr lang="en-US" sz="1400" b="1" dirty="0"/>
                        <a:t>6</a:t>
                      </a:r>
                    </a:p>
                  </a:txBody>
                  <a:tcPr/>
                </a:tc>
                <a:tc>
                  <a:txBody>
                    <a:bodyPr/>
                    <a:lstStyle/>
                    <a:p>
                      <a:pPr algn="ctr"/>
                      <a:r>
                        <a:rPr lang="en-US" sz="1400" b="1" dirty="0"/>
                        <a:t>6</a:t>
                      </a:r>
                    </a:p>
                  </a:txBody>
                  <a:tcPr/>
                </a:tc>
                <a:tc>
                  <a:txBody>
                    <a:bodyPr/>
                    <a:lstStyle/>
                    <a:p>
                      <a:pPr algn="ctr"/>
                      <a:r>
                        <a:rPr lang="en-US" sz="1400" b="1" dirty="0"/>
                        <a:t>6</a:t>
                      </a:r>
                    </a:p>
                  </a:txBody>
                  <a:tcPr/>
                </a:tc>
                <a:extLst>
                  <a:ext uri="{0D108BD9-81ED-4DB2-BD59-A6C34878D82A}">
                    <a16:rowId xmlns:a16="http://schemas.microsoft.com/office/drawing/2014/main" val="2938035581"/>
                  </a:ext>
                </a:extLst>
              </a:tr>
            </a:tbl>
          </a:graphicData>
        </a:graphic>
      </p:graphicFrame>
      <p:sp>
        <p:nvSpPr>
          <p:cNvPr id="99" name="Text Box 437">
            <a:extLst>
              <a:ext uri="{FF2B5EF4-FFF2-40B4-BE49-F238E27FC236}">
                <a16:creationId xmlns:a16="http://schemas.microsoft.com/office/drawing/2014/main" id="{5324C337-4CD1-C8BE-10C2-C98DECFC5251}"/>
              </a:ext>
            </a:extLst>
          </p:cNvPr>
          <p:cNvSpPr txBox="1">
            <a:spLocks noChangeArrowheads="1"/>
          </p:cNvSpPr>
          <p:nvPr/>
        </p:nvSpPr>
        <p:spPr bwMode="auto">
          <a:xfrm>
            <a:off x="8610977" y="23812317"/>
            <a:ext cx="7543800" cy="582295"/>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r>
              <a:rPr lang="en-US" altLang="ja-JP" sz="3200" b="1" dirty="0">
                <a:solidFill>
                  <a:schemeClr val="bg1">
                    <a:lumMod val="20000"/>
                    <a:lumOff val="80000"/>
                  </a:schemeClr>
                </a:solidFill>
                <a:ea typeface="MS PGothic" panose="020B0600070205080204" pitchFamily="34" charset="-128"/>
                <a:cs typeface="Arial" panose="020B0604020202020204" pitchFamily="34" charset="0"/>
                <a:sym typeface="+mn-ea"/>
              </a:rPr>
              <a:t>Total Connected Loads</a:t>
            </a:r>
          </a:p>
        </p:txBody>
      </p:sp>
      <p:sp>
        <p:nvSpPr>
          <p:cNvPr id="100" name="Text Box 424">
            <a:extLst>
              <a:ext uri="{FF2B5EF4-FFF2-40B4-BE49-F238E27FC236}">
                <a16:creationId xmlns:a16="http://schemas.microsoft.com/office/drawing/2014/main" id="{11A6AF72-676D-0FEF-8AD3-B8DE7AE5D062}"/>
              </a:ext>
            </a:extLst>
          </p:cNvPr>
          <p:cNvSpPr txBox="1">
            <a:spLocks noChangeArrowheads="1"/>
          </p:cNvSpPr>
          <p:nvPr/>
        </p:nvSpPr>
        <p:spPr bwMode="auto">
          <a:xfrm>
            <a:off x="16707090" y="22623909"/>
            <a:ext cx="7486650"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Homer Optimization - Simulation Results</a:t>
            </a:r>
          </a:p>
        </p:txBody>
      </p:sp>
      <p:graphicFrame>
        <p:nvGraphicFramePr>
          <p:cNvPr id="101" name="Chart 100">
            <a:extLst>
              <a:ext uri="{FF2B5EF4-FFF2-40B4-BE49-F238E27FC236}">
                <a16:creationId xmlns:a16="http://schemas.microsoft.com/office/drawing/2014/main" id="{5A50902B-A715-80E6-CC3D-FE0120699117}"/>
              </a:ext>
            </a:extLst>
          </p:cNvPr>
          <p:cNvGraphicFramePr>
            <a:graphicFrameLocks/>
          </p:cNvGraphicFramePr>
          <p:nvPr>
            <p:extLst>
              <p:ext uri="{D42A27DB-BD31-4B8C-83A1-F6EECF244321}">
                <p14:modId xmlns:p14="http://schemas.microsoft.com/office/powerpoint/2010/main" val="3133791736"/>
              </p:ext>
            </p:extLst>
          </p:nvPr>
        </p:nvGraphicFramePr>
        <p:xfrm>
          <a:off x="8635836" y="30927373"/>
          <a:ext cx="7456964" cy="3377327"/>
        </p:xfrm>
        <a:graphic>
          <a:graphicData uri="http://schemas.openxmlformats.org/drawingml/2006/chart">
            <c:chart xmlns:c="http://schemas.openxmlformats.org/drawingml/2006/chart" xmlns:r="http://schemas.openxmlformats.org/officeDocument/2006/relationships" r:id="rId12"/>
          </a:graphicData>
        </a:graphic>
      </p:graphicFrame>
      <p:pic>
        <p:nvPicPr>
          <p:cNvPr id="53" name="Picture 52">
            <a:extLst>
              <a:ext uri="{FF2B5EF4-FFF2-40B4-BE49-F238E27FC236}">
                <a16:creationId xmlns:a16="http://schemas.microsoft.com/office/drawing/2014/main" id="{120FD7EE-95C8-4E9E-8DAA-5BE76F0FBB46}"/>
              </a:ext>
            </a:extLst>
          </p:cNvPr>
          <p:cNvPicPr>
            <a:picLocks noChangeAspect="1"/>
          </p:cNvPicPr>
          <p:nvPr/>
        </p:nvPicPr>
        <p:blipFill>
          <a:blip r:embed="rId13"/>
          <a:stretch>
            <a:fillRect/>
          </a:stretch>
        </p:blipFill>
        <p:spPr>
          <a:xfrm>
            <a:off x="16745388" y="18509419"/>
            <a:ext cx="7367266" cy="3891341"/>
          </a:xfrm>
          <a:prstGeom prst="rect">
            <a:avLst/>
          </a:prstGeom>
        </p:spPr>
      </p:pic>
      <p:sp>
        <p:nvSpPr>
          <p:cNvPr id="104" name="Text Box 424">
            <a:extLst>
              <a:ext uri="{FF2B5EF4-FFF2-40B4-BE49-F238E27FC236}">
                <a16:creationId xmlns:a16="http://schemas.microsoft.com/office/drawing/2014/main" id="{A55A3D40-B8D6-EA20-3EBF-CF2353CD559E}"/>
              </a:ext>
            </a:extLst>
          </p:cNvPr>
          <p:cNvSpPr txBox="1">
            <a:spLocks noChangeArrowheads="1"/>
          </p:cNvSpPr>
          <p:nvPr/>
        </p:nvSpPr>
        <p:spPr bwMode="auto">
          <a:xfrm>
            <a:off x="16707090" y="38333086"/>
            <a:ext cx="7478572" cy="1077024"/>
          </a:xfrm>
          <a:prstGeom prst="rect">
            <a:avLst/>
          </a:prstGeom>
          <a:solidFill>
            <a:schemeClr val="accent2">
              <a:lumMod val="75000"/>
            </a:schemeClr>
          </a:solidFill>
          <a:ln w="9525">
            <a:noFill/>
            <a:miter lim="800000"/>
          </a:ln>
          <a:effectLst/>
        </p:spPr>
        <p:txBody>
          <a:bodyPr wrap="square" lIns="91267" tIns="45624" rIns="91267" bIns="45624">
            <a:spAutoFit/>
          </a:bodyPr>
          <a:lstStyle/>
          <a:p>
            <a:pPr algn="ctr"/>
            <a:r>
              <a:rPr lang="en-US" altLang="ja-JP" sz="3200" b="1" dirty="0">
                <a:solidFill>
                  <a:schemeClr val="bg1">
                    <a:lumMod val="40000"/>
                    <a:lumOff val="60000"/>
                  </a:schemeClr>
                </a:solidFill>
                <a:ea typeface="MS PGothic" pitchFamily="34" charset="-128"/>
                <a:cs typeface="Arial" panose="020B0604020202020204" pitchFamily="34" charset="0"/>
              </a:rPr>
              <a:t>Average Values of Each KSPI and Weighted Scores</a:t>
            </a:r>
          </a:p>
        </p:txBody>
      </p:sp>
      <p:graphicFrame>
        <p:nvGraphicFramePr>
          <p:cNvPr id="108" name="Chart 107">
            <a:extLst>
              <a:ext uri="{FF2B5EF4-FFF2-40B4-BE49-F238E27FC236}">
                <a16:creationId xmlns:a16="http://schemas.microsoft.com/office/drawing/2014/main" id="{3AF8A48B-8AF1-8C59-C2B9-2C0B80555361}"/>
              </a:ext>
            </a:extLst>
          </p:cNvPr>
          <p:cNvGraphicFramePr>
            <a:graphicFrameLocks/>
          </p:cNvGraphicFramePr>
          <p:nvPr>
            <p:extLst>
              <p:ext uri="{D42A27DB-BD31-4B8C-83A1-F6EECF244321}">
                <p14:modId xmlns:p14="http://schemas.microsoft.com/office/powerpoint/2010/main" val="2120588541"/>
              </p:ext>
            </p:extLst>
          </p:nvPr>
        </p:nvGraphicFramePr>
        <p:xfrm>
          <a:off x="24801016" y="20012805"/>
          <a:ext cx="7437641" cy="3373848"/>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109" name="Chart 108">
            <a:extLst>
              <a:ext uri="{FF2B5EF4-FFF2-40B4-BE49-F238E27FC236}">
                <a16:creationId xmlns:a16="http://schemas.microsoft.com/office/drawing/2014/main" id="{B7B8E076-0E7D-CB3A-8BBB-9D482852BD6C}"/>
              </a:ext>
            </a:extLst>
          </p:cNvPr>
          <p:cNvGraphicFramePr>
            <a:graphicFrameLocks/>
          </p:cNvGraphicFramePr>
          <p:nvPr>
            <p:extLst>
              <p:ext uri="{D42A27DB-BD31-4B8C-83A1-F6EECF244321}">
                <p14:modId xmlns:p14="http://schemas.microsoft.com/office/powerpoint/2010/main" val="2304728880"/>
              </p:ext>
            </p:extLst>
          </p:nvPr>
        </p:nvGraphicFramePr>
        <p:xfrm>
          <a:off x="24818577" y="23564067"/>
          <a:ext cx="3613111" cy="3721211"/>
        </p:xfrm>
        <a:graphic>
          <a:graphicData uri="http://schemas.openxmlformats.org/drawingml/2006/chart">
            <c:chart xmlns:c="http://schemas.openxmlformats.org/drawingml/2006/chart" xmlns:r="http://schemas.openxmlformats.org/officeDocument/2006/relationships" r:id="rId15"/>
          </a:graphicData>
        </a:graphic>
      </p:graphicFrame>
      <p:graphicFrame>
        <p:nvGraphicFramePr>
          <p:cNvPr id="110" name="Chart 109">
            <a:extLst>
              <a:ext uri="{FF2B5EF4-FFF2-40B4-BE49-F238E27FC236}">
                <a16:creationId xmlns:a16="http://schemas.microsoft.com/office/drawing/2014/main" id="{8DFC26AF-9003-DD57-5B86-D27DD5966860}"/>
              </a:ext>
            </a:extLst>
          </p:cNvPr>
          <p:cNvGraphicFramePr>
            <a:graphicFrameLocks/>
          </p:cNvGraphicFramePr>
          <p:nvPr>
            <p:extLst>
              <p:ext uri="{D42A27DB-BD31-4B8C-83A1-F6EECF244321}">
                <p14:modId xmlns:p14="http://schemas.microsoft.com/office/powerpoint/2010/main" val="2049875502"/>
              </p:ext>
            </p:extLst>
          </p:nvPr>
        </p:nvGraphicFramePr>
        <p:xfrm>
          <a:off x="28444388" y="23564066"/>
          <a:ext cx="3835441" cy="3715322"/>
        </p:xfrm>
        <a:graphic>
          <a:graphicData uri="http://schemas.openxmlformats.org/drawingml/2006/chart">
            <c:chart xmlns:c="http://schemas.openxmlformats.org/drawingml/2006/chart" xmlns:r="http://schemas.openxmlformats.org/officeDocument/2006/relationships" r:id="rId16"/>
          </a:graphicData>
        </a:graphic>
      </p:graphicFrame>
      <p:pic>
        <p:nvPicPr>
          <p:cNvPr id="57" name="Picture 56">
            <a:extLst>
              <a:ext uri="{FF2B5EF4-FFF2-40B4-BE49-F238E27FC236}">
                <a16:creationId xmlns:a16="http://schemas.microsoft.com/office/drawing/2014/main" id="{155F9025-CEA9-7A00-0E72-10468268FD7A}"/>
              </a:ext>
            </a:extLst>
          </p:cNvPr>
          <p:cNvPicPr>
            <a:picLocks noChangeAspect="1"/>
          </p:cNvPicPr>
          <p:nvPr/>
        </p:nvPicPr>
        <p:blipFill>
          <a:blip r:embed="rId17"/>
          <a:stretch>
            <a:fillRect/>
          </a:stretch>
        </p:blipFill>
        <p:spPr>
          <a:xfrm>
            <a:off x="24982391" y="28397045"/>
            <a:ext cx="7181628" cy="3627911"/>
          </a:xfrm>
          <a:prstGeom prst="rect">
            <a:avLst/>
          </a:prstGeom>
        </p:spPr>
      </p:pic>
      <p:pic>
        <p:nvPicPr>
          <p:cNvPr id="60" name="Picture 59">
            <a:extLst>
              <a:ext uri="{FF2B5EF4-FFF2-40B4-BE49-F238E27FC236}">
                <a16:creationId xmlns:a16="http://schemas.microsoft.com/office/drawing/2014/main" id="{4E57EC1D-E9F5-5AA0-C1DF-6752D4705FDA}"/>
              </a:ext>
            </a:extLst>
          </p:cNvPr>
          <p:cNvPicPr>
            <a:picLocks noChangeAspect="1"/>
          </p:cNvPicPr>
          <p:nvPr/>
        </p:nvPicPr>
        <p:blipFill>
          <a:blip r:embed="rId18"/>
          <a:stretch>
            <a:fillRect/>
          </a:stretch>
        </p:blipFill>
        <p:spPr>
          <a:xfrm>
            <a:off x="563224" y="32433250"/>
            <a:ext cx="7441503" cy="5472075"/>
          </a:xfrm>
          <a:prstGeom prst="rect">
            <a:avLst/>
          </a:prstGeom>
        </p:spPr>
      </p:pic>
      <p:pic>
        <p:nvPicPr>
          <p:cNvPr id="66" name="Picture 65">
            <a:extLst>
              <a:ext uri="{FF2B5EF4-FFF2-40B4-BE49-F238E27FC236}">
                <a16:creationId xmlns:a16="http://schemas.microsoft.com/office/drawing/2014/main" id="{08D79FFD-D79B-A756-1D15-68C5C9861850}"/>
              </a:ext>
            </a:extLst>
          </p:cNvPr>
          <p:cNvPicPr>
            <a:picLocks noChangeAspect="1"/>
          </p:cNvPicPr>
          <p:nvPr/>
        </p:nvPicPr>
        <p:blipFill>
          <a:blip r:embed="rId19"/>
          <a:stretch>
            <a:fillRect/>
          </a:stretch>
        </p:blipFill>
        <p:spPr>
          <a:xfrm>
            <a:off x="8646051" y="8102298"/>
            <a:ext cx="7413099" cy="3915791"/>
          </a:xfrm>
          <a:prstGeom prst="rect">
            <a:avLst/>
          </a:prstGeom>
        </p:spPr>
      </p:pic>
      <p:pic>
        <p:nvPicPr>
          <p:cNvPr id="89" name="Picture 88">
            <a:extLst>
              <a:ext uri="{FF2B5EF4-FFF2-40B4-BE49-F238E27FC236}">
                <a16:creationId xmlns:a16="http://schemas.microsoft.com/office/drawing/2014/main" id="{1B44DBBF-EDE9-CD6D-BB30-49B2C06FECB8}"/>
              </a:ext>
            </a:extLst>
          </p:cNvPr>
          <p:cNvPicPr>
            <a:picLocks noChangeAspect="1"/>
          </p:cNvPicPr>
          <p:nvPr/>
        </p:nvPicPr>
        <p:blipFill>
          <a:blip r:embed="rId20"/>
          <a:stretch>
            <a:fillRect/>
          </a:stretch>
        </p:blipFill>
        <p:spPr>
          <a:xfrm>
            <a:off x="8672198" y="12722158"/>
            <a:ext cx="7367179" cy="3618495"/>
          </a:xfrm>
          <a:prstGeom prst="rect">
            <a:avLst/>
          </a:prstGeom>
        </p:spPr>
      </p:pic>
      <p:pic>
        <p:nvPicPr>
          <p:cNvPr id="91" name="Picture 90">
            <a:extLst>
              <a:ext uri="{FF2B5EF4-FFF2-40B4-BE49-F238E27FC236}">
                <a16:creationId xmlns:a16="http://schemas.microsoft.com/office/drawing/2014/main" id="{F6477FE5-F981-0A28-9FF4-A8B6334391A0}"/>
              </a:ext>
            </a:extLst>
          </p:cNvPr>
          <p:cNvPicPr>
            <a:picLocks noChangeAspect="1"/>
          </p:cNvPicPr>
          <p:nvPr/>
        </p:nvPicPr>
        <p:blipFill>
          <a:blip r:embed="rId21"/>
          <a:stretch>
            <a:fillRect/>
          </a:stretch>
        </p:blipFill>
        <p:spPr>
          <a:xfrm>
            <a:off x="24857241" y="15360550"/>
            <a:ext cx="7400139" cy="3958736"/>
          </a:xfrm>
          <a:prstGeom prst="rect">
            <a:avLst/>
          </a:prstGeom>
        </p:spPr>
      </p:pic>
      <p:sp>
        <p:nvSpPr>
          <p:cNvPr id="84" name="Text Box 437">
            <a:extLst>
              <a:ext uri="{FF2B5EF4-FFF2-40B4-BE49-F238E27FC236}">
                <a16:creationId xmlns:a16="http://schemas.microsoft.com/office/drawing/2014/main" id="{553E7DDB-C14C-7CFC-D6A1-7F0FFBD49E62}"/>
              </a:ext>
            </a:extLst>
          </p:cNvPr>
          <p:cNvSpPr txBox="1">
            <a:spLocks noChangeArrowheads="1"/>
          </p:cNvSpPr>
          <p:nvPr/>
        </p:nvSpPr>
        <p:spPr bwMode="auto">
          <a:xfrm>
            <a:off x="8644902" y="34399939"/>
            <a:ext cx="7436644" cy="582295"/>
          </a:xfrm>
          <a:prstGeom prst="rect">
            <a:avLst/>
          </a:prstGeom>
          <a:solidFill>
            <a:schemeClr val="accent2">
              <a:lumMod val="75000"/>
            </a:schemeClr>
          </a:solidFill>
          <a:ln w="9525">
            <a:noFill/>
            <a:miter lim="800000"/>
          </a:ln>
          <a:effectLst/>
        </p:spPr>
        <p:txBody>
          <a:bodyPr lIns="91267" tIns="45624" rIns="91267" bIns="45624">
            <a:spAutoFit/>
          </a:bodyPr>
          <a:lstStyle/>
          <a:p>
            <a:pPr algn="ctr">
              <a:spcBef>
                <a:spcPct val="50000"/>
              </a:spcBef>
            </a:pPr>
            <a:r>
              <a:rPr lang="en-US" altLang="en-US" sz="3200" b="1" dirty="0">
                <a:solidFill>
                  <a:srgbClr val="F8F8F8"/>
                </a:solidFill>
              </a:rPr>
              <a:t>Proposed Microgrid</a:t>
            </a:r>
          </a:p>
        </p:txBody>
      </p:sp>
      <p:pic>
        <p:nvPicPr>
          <p:cNvPr id="85" name="Picture 84">
            <a:extLst>
              <a:ext uri="{FF2B5EF4-FFF2-40B4-BE49-F238E27FC236}">
                <a16:creationId xmlns:a16="http://schemas.microsoft.com/office/drawing/2014/main" id="{2DDA9AB5-3BF4-DC39-9F7A-7083059E5CCD}"/>
              </a:ext>
            </a:extLst>
          </p:cNvPr>
          <p:cNvPicPr>
            <a:picLocks noChangeAspect="1"/>
          </p:cNvPicPr>
          <p:nvPr/>
        </p:nvPicPr>
        <p:blipFill>
          <a:blip r:embed="rId22"/>
          <a:stretch>
            <a:fillRect/>
          </a:stretch>
        </p:blipFill>
        <p:spPr>
          <a:xfrm>
            <a:off x="8672198" y="35015730"/>
            <a:ext cx="7386952" cy="4144076"/>
          </a:xfrm>
          <a:prstGeom prst="rect">
            <a:avLst/>
          </a:prstGeom>
        </p:spPr>
      </p:pic>
    </p:spTree>
  </p:cSld>
  <p:clrMapOvr>
    <a:masterClrMapping/>
  </p:clrMapOvr>
</p:sld>
</file>

<file path=ppt/theme/theme1.xml><?xml version="1.0" encoding="utf-8"?>
<a:theme xmlns:a="http://schemas.openxmlformats.org/drawingml/2006/main" name="Custom Design">
  <a:themeElements>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spPr>
      <a:bodyPr vert="horz" wrap="square" lIns="457200" tIns="457200" rIns="457200" bIns="457200" numCol="1" anchor="t" anchorCtr="0" compatLnSpc="1">
        <a:spAutoFit/>
      </a:bodyPr>
      <a:lstStyle>
        <a:defPPr marL="0" marR="0" indent="0" algn="l" defTabSz="4389755" rtl="0" eaLnBrk="1" fontAlgn="base" latinLnBrk="0" hangingPunct="1">
          <a:lnSpc>
            <a:spcPct val="100000"/>
          </a:lnSpc>
          <a:spcBef>
            <a:spcPct val="0"/>
          </a:spcBef>
          <a:spcAft>
            <a:spcPct val="0"/>
          </a:spcAft>
          <a:buClrTx/>
          <a:buSzTx/>
          <a:buFontTx/>
          <a:buNone/>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noFill/>
        <a:ln>
          <a:noFill/>
        </a:ln>
      </a:spPr>
      <a:bodyPr vert="horz" wrap="square" lIns="457200" tIns="457200" rIns="457200" bIns="457200" numCol="1" anchor="t" anchorCtr="0" compatLnSpc="1">
        <a:spAutoFit/>
      </a:bodyPr>
      <a:lstStyle>
        <a:defPPr marL="0" marR="0" indent="0" algn="l" defTabSz="4389755" rtl="0" eaLnBrk="1" fontAlgn="base" latinLnBrk="0" hangingPunct="1">
          <a:lnSpc>
            <a:spcPct val="100000"/>
          </a:lnSpc>
          <a:spcBef>
            <a:spcPct val="0"/>
          </a:spcBef>
          <a:spcAft>
            <a:spcPct val="0"/>
          </a:spcAft>
          <a:buClrTx/>
          <a:buSzTx/>
          <a:buFontTx/>
          <a:buNone/>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Custom Design">
  <a:themeElements>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1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spPr>
      <a:bodyPr vert="horz" wrap="square" lIns="457200" tIns="457200" rIns="457200" bIns="457200" numCol="1" anchor="t" anchorCtr="0" compatLnSpc="1">
        <a:spAutoFit/>
      </a:bodyPr>
      <a:lstStyle>
        <a:defPPr marL="0" marR="0" indent="0" algn="l" defTabSz="4389755" rtl="0" eaLnBrk="1" fontAlgn="base" latinLnBrk="0" hangingPunct="1">
          <a:lnSpc>
            <a:spcPct val="100000"/>
          </a:lnSpc>
          <a:spcBef>
            <a:spcPct val="0"/>
          </a:spcBef>
          <a:spcAft>
            <a:spcPct val="0"/>
          </a:spcAft>
          <a:buClrTx/>
          <a:buSzTx/>
          <a:buFontTx/>
          <a:buNone/>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noFill/>
        <a:ln>
          <a:noFill/>
        </a:ln>
      </a:spPr>
      <a:bodyPr vert="horz" wrap="square" lIns="457200" tIns="457200" rIns="457200" bIns="457200" numCol="1" anchor="t" anchorCtr="0" compatLnSpc="1">
        <a:spAutoFit/>
      </a:bodyPr>
      <a:lstStyle>
        <a:defPPr marL="0" marR="0" indent="0" algn="l" defTabSz="4389755" rtl="0" eaLnBrk="1" fontAlgn="base" latinLnBrk="0" hangingPunct="1">
          <a:lnSpc>
            <a:spcPct val="100000"/>
          </a:lnSpc>
          <a:spcBef>
            <a:spcPct val="0"/>
          </a:spcBef>
          <a:spcAft>
            <a:spcPct val="0"/>
          </a:spcAft>
          <a:buClrTx/>
          <a:buSzTx/>
          <a:buFontTx/>
          <a:buNone/>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1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1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1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1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2_Custom Design">
  <a:themeElements>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fontScheme name="2_Custom Design">
      <a:majorFont>
        <a:latin typeface="Arial Black"/>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noFill/>
        <a:ln>
          <a:noFill/>
        </a:ln>
      </a:spPr>
      <a:bodyPr vert="horz" wrap="square" lIns="457200" tIns="457200" rIns="457200" bIns="457200" numCol="1" anchor="t" anchorCtr="0" compatLnSpc="1">
        <a:spAutoFit/>
      </a:bodyPr>
      <a:lstStyle>
        <a:defPPr marL="0" marR="0" indent="0" algn="l" defTabSz="4389755" rtl="0" eaLnBrk="1" fontAlgn="base" latinLnBrk="0" hangingPunct="1">
          <a:lnSpc>
            <a:spcPct val="100000"/>
          </a:lnSpc>
          <a:spcBef>
            <a:spcPct val="0"/>
          </a:spcBef>
          <a:spcAft>
            <a:spcPct val="0"/>
          </a:spcAft>
          <a:buClrTx/>
          <a:buSzTx/>
          <a:buFontTx/>
          <a:buNone/>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spDef>
    <a:lnDef>
      <a:spPr bwMode="auto">
        <a:xfrm>
          <a:off x="0" y="0"/>
          <a:ext cx="1" cy="1"/>
        </a:xfrm>
        <a:custGeom>
          <a:avLst/>
          <a:gdLst/>
          <a:ahLst/>
          <a:cxnLst/>
          <a:rect l="0" t="0" r="0" b="0"/>
          <a:pathLst/>
        </a:custGeom>
        <a:noFill/>
        <a:ln>
          <a:noFill/>
        </a:ln>
      </a:spPr>
      <a:bodyPr vert="horz" wrap="square" lIns="457200" tIns="457200" rIns="457200" bIns="457200" numCol="1" anchor="t" anchorCtr="0" compatLnSpc="1">
        <a:spAutoFit/>
      </a:bodyPr>
      <a:lstStyle>
        <a:defPPr marL="0" marR="0" indent="0" algn="l" defTabSz="4389755" rtl="0" eaLnBrk="1" fontAlgn="base" latinLnBrk="0" hangingPunct="1">
          <a:lnSpc>
            <a:spcPct val="100000"/>
          </a:lnSpc>
          <a:spcBef>
            <a:spcPct val="0"/>
          </a:spcBef>
          <a:spcAft>
            <a:spcPct val="0"/>
          </a:spcAft>
          <a:buClrTx/>
          <a:buSzTx/>
          <a:buFontTx/>
          <a:buNone/>
          <a:defRPr kumimoji="0" lang="en-US" altLang="en-US" sz="2900" b="0" i="0" u="none" strike="noStrike" cap="none" normalizeH="0" baseline="0" smtClean="0">
            <a:ln>
              <a:noFill/>
            </a:ln>
            <a:solidFill>
              <a:schemeClr val="tx1"/>
            </a:solidFill>
            <a:effectLst/>
            <a:latin typeface="Arial Narrow" panose="020B0606020202030204" pitchFamily="34" charset="0"/>
          </a:defRPr>
        </a:defPPr>
      </a:lstStyle>
    </a:lnDef>
  </a:objectDefaults>
  <a:extraClrSchemeLst>
    <a:extraClrScheme>
      <a:clrScheme name="2_Custom Design 1">
        <a:dk1>
          <a:srgbClr val="000000"/>
        </a:dk1>
        <a:lt1>
          <a:srgbClr val="AABAC9"/>
        </a:lt1>
        <a:dk2>
          <a:srgbClr val="000000"/>
        </a:dk2>
        <a:lt2>
          <a:srgbClr val="808080"/>
        </a:lt2>
        <a:accent1>
          <a:srgbClr val="D7D7D7"/>
        </a:accent1>
        <a:accent2>
          <a:srgbClr val="003466"/>
        </a:accent2>
        <a:accent3>
          <a:srgbClr val="D2D9E1"/>
        </a:accent3>
        <a:accent4>
          <a:srgbClr val="000000"/>
        </a:accent4>
        <a:accent5>
          <a:srgbClr val="E8E8E8"/>
        </a:accent5>
        <a:accent6>
          <a:srgbClr val="002E5C"/>
        </a:accent6>
        <a:hlink>
          <a:srgbClr val="008000"/>
        </a:hlink>
        <a:folHlink>
          <a:srgbClr val="800000"/>
        </a:folHlink>
      </a:clrScheme>
      <a:clrMap bg1="lt1" tx1="dk1" bg2="lt2" tx2="dk2" accent1="accent1" accent2="accent2" accent3="accent3" accent4="accent4" accent5="accent5" accent6="accent6" hlink="hlink" folHlink="folHlink"/>
    </a:extraClrScheme>
    <a:extraClrScheme>
      <a:clrScheme name="2_Custom Design 2">
        <a:dk1>
          <a:srgbClr val="603000"/>
        </a:dk1>
        <a:lt1>
          <a:srgbClr val="CF9860"/>
        </a:lt1>
        <a:dk2>
          <a:srgbClr val="000000"/>
        </a:dk2>
        <a:lt2>
          <a:srgbClr val="808080"/>
        </a:lt2>
        <a:accent1>
          <a:srgbClr val="FFFFCF"/>
        </a:accent1>
        <a:accent2>
          <a:srgbClr val="603000"/>
        </a:accent2>
        <a:accent3>
          <a:srgbClr val="E4CAB6"/>
        </a:accent3>
        <a:accent4>
          <a:srgbClr val="512700"/>
        </a:accent4>
        <a:accent5>
          <a:srgbClr val="FFFFE4"/>
        </a:accent5>
        <a:accent6>
          <a:srgbClr val="56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3">
        <a:dk1>
          <a:srgbClr val="505750"/>
        </a:dk1>
        <a:lt1>
          <a:srgbClr val="FFFFFF"/>
        </a:lt1>
        <a:dk2>
          <a:srgbClr val="000000"/>
        </a:dk2>
        <a:lt2>
          <a:srgbClr val="808080"/>
        </a:lt2>
        <a:accent1>
          <a:srgbClr val="DFDFDF"/>
        </a:accent1>
        <a:accent2>
          <a:srgbClr val="9F3000"/>
        </a:accent2>
        <a:accent3>
          <a:srgbClr val="FFFFFF"/>
        </a:accent3>
        <a:accent4>
          <a:srgbClr val="434943"/>
        </a:accent4>
        <a:accent5>
          <a:srgbClr val="ECECEC"/>
        </a:accent5>
        <a:accent6>
          <a:srgbClr val="902A00"/>
        </a:accent6>
        <a:hlink>
          <a:srgbClr val="C21414"/>
        </a:hlink>
        <a:folHlink>
          <a:srgbClr val="660066"/>
        </a:folHlink>
      </a:clrScheme>
      <a:clrMap bg1="lt1" tx1="dk1" bg2="lt2" tx2="dk2" accent1="accent1" accent2="accent2" accent3="accent3" accent4="accent4" accent5="accent5" accent6="accent6" hlink="hlink" folHlink="folHlink"/>
    </a:extraClrScheme>
    <a:extraClrScheme>
      <a:clrScheme name="2_Custom Design 4">
        <a:dk1>
          <a:srgbClr val="3A0000"/>
        </a:dk1>
        <a:lt1>
          <a:srgbClr val="FFFFFF"/>
        </a:lt1>
        <a:dk2>
          <a:srgbClr val="000000"/>
        </a:dk2>
        <a:lt2>
          <a:srgbClr val="808080"/>
        </a:lt2>
        <a:accent1>
          <a:srgbClr val="FFFFCF"/>
        </a:accent1>
        <a:accent2>
          <a:srgbClr val="9F0000"/>
        </a:accent2>
        <a:accent3>
          <a:srgbClr val="FFFFFF"/>
        </a:accent3>
        <a:accent4>
          <a:srgbClr val="300000"/>
        </a:accent4>
        <a:accent5>
          <a:srgbClr val="FFFFE4"/>
        </a:accent5>
        <a:accent6>
          <a:srgbClr val="90000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5">
        <a:dk1>
          <a:srgbClr val="002336"/>
        </a:dk1>
        <a:lt1>
          <a:srgbClr val="E8F0F8"/>
        </a:lt1>
        <a:dk2>
          <a:srgbClr val="000000"/>
        </a:dk2>
        <a:lt2>
          <a:srgbClr val="808080"/>
        </a:lt2>
        <a:accent1>
          <a:srgbClr val="FFFFEF"/>
        </a:accent1>
        <a:accent2>
          <a:srgbClr val="00679F"/>
        </a:accent2>
        <a:accent3>
          <a:srgbClr val="F2F6FB"/>
        </a:accent3>
        <a:accent4>
          <a:srgbClr val="001C2D"/>
        </a:accent4>
        <a:accent5>
          <a:srgbClr val="FFFFF6"/>
        </a:accent5>
        <a:accent6>
          <a:srgbClr val="005D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6">
        <a:dk1>
          <a:srgbClr val="002336"/>
        </a:dk1>
        <a:lt1>
          <a:srgbClr val="CFCFFF"/>
        </a:lt1>
        <a:dk2>
          <a:srgbClr val="000000"/>
        </a:dk2>
        <a:lt2>
          <a:srgbClr val="808080"/>
        </a:lt2>
        <a:accent1>
          <a:srgbClr val="FFFFFF"/>
        </a:accent1>
        <a:accent2>
          <a:srgbClr val="003060"/>
        </a:accent2>
        <a:accent3>
          <a:srgbClr val="E4E4FF"/>
        </a:accent3>
        <a:accent4>
          <a:srgbClr val="001C2D"/>
        </a:accent4>
        <a:accent5>
          <a:srgbClr val="FFFFFF"/>
        </a:accent5>
        <a:accent6>
          <a:srgbClr val="002A56"/>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7">
        <a:dk1>
          <a:srgbClr val="000000"/>
        </a:dk1>
        <a:lt1>
          <a:srgbClr val="FFFFFF"/>
        </a:lt1>
        <a:dk2>
          <a:srgbClr val="000000"/>
        </a:dk2>
        <a:lt2>
          <a:srgbClr val="808080"/>
        </a:lt2>
        <a:accent1>
          <a:srgbClr val="EAEAEA"/>
        </a:accent1>
        <a:accent2>
          <a:srgbClr val="4B4B4B"/>
        </a:accent2>
        <a:accent3>
          <a:srgbClr val="FFFFFF"/>
        </a:accent3>
        <a:accent4>
          <a:srgbClr val="000000"/>
        </a:accent4>
        <a:accent5>
          <a:srgbClr val="F3F3F3"/>
        </a:accent5>
        <a:accent6>
          <a:srgbClr val="434343"/>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8">
        <a:dk1>
          <a:srgbClr val="000000"/>
        </a:dk1>
        <a:lt1>
          <a:srgbClr val="E3DABB"/>
        </a:lt1>
        <a:dk2>
          <a:srgbClr val="000000"/>
        </a:dk2>
        <a:lt2>
          <a:srgbClr val="808080"/>
        </a:lt2>
        <a:accent1>
          <a:srgbClr val="EAEAEA"/>
        </a:accent1>
        <a:accent2>
          <a:srgbClr val="065290"/>
        </a:accent2>
        <a:accent3>
          <a:srgbClr val="EFEADA"/>
        </a:accent3>
        <a:accent4>
          <a:srgbClr val="000000"/>
        </a:accent4>
        <a:accent5>
          <a:srgbClr val="F3F3F3"/>
        </a:accent5>
        <a:accent6>
          <a:srgbClr val="054982"/>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9">
        <a:dk1>
          <a:srgbClr val="00009F"/>
        </a:dk1>
        <a:lt1>
          <a:srgbClr val="FFCFFF"/>
        </a:lt1>
        <a:dk2>
          <a:srgbClr val="000000"/>
        </a:dk2>
        <a:lt2>
          <a:srgbClr val="808080"/>
        </a:lt2>
        <a:accent1>
          <a:srgbClr val="FFFFFF"/>
        </a:accent1>
        <a:accent2>
          <a:srgbClr val="60009F"/>
        </a:accent2>
        <a:accent3>
          <a:srgbClr val="FFE4FF"/>
        </a:accent3>
        <a:accent4>
          <a:srgbClr val="000087"/>
        </a:accent4>
        <a:accent5>
          <a:srgbClr val="FFFFFF"/>
        </a:accent5>
        <a:accent6>
          <a:srgbClr val="560090"/>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0">
        <a:dk1>
          <a:srgbClr val="003000"/>
        </a:dk1>
        <a:lt1>
          <a:srgbClr val="9FCF9F"/>
        </a:lt1>
        <a:dk2>
          <a:srgbClr val="000000"/>
        </a:dk2>
        <a:lt2>
          <a:srgbClr val="808080"/>
        </a:lt2>
        <a:accent1>
          <a:srgbClr val="FFFFFF"/>
        </a:accent1>
        <a:accent2>
          <a:srgbClr val="006730"/>
        </a:accent2>
        <a:accent3>
          <a:srgbClr val="CDE4CD"/>
        </a:accent3>
        <a:accent4>
          <a:srgbClr val="002700"/>
        </a:accent4>
        <a:accent5>
          <a:srgbClr val="FFFFFF"/>
        </a:accent5>
        <a:accent6>
          <a:srgbClr val="005D2A"/>
        </a:accent6>
        <a:hlink>
          <a:srgbClr val="028418"/>
        </a:hlink>
        <a:folHlink>
          <a:srgbClr val="660066"/>
        </a:folHlink>
      </a:clrScheme>
      <a:clrMap bg1="lt1" tx1="dk1" bg2="lt2" tx2="dk2" accent1="accent1" accent2="accent2" accent3="accent3" accent4="accent4" accent5="accent5" accent6="accent6" hlink="hlink" folHlink="folHlink"/>
    </a:extraClrScheme>
    <a:extraClrScheme>
      <a:clrScheme name="2_Custom Design 11">
        <a:dk1>
          <a:srgbClr val="000000"/>
        </a:dk1>
        <a:lt1>
          <a:srgbClr val="FFFFD5"/>
        </a:lt1>
        <a:dk2>
          <a:srgbClr val="000000"/>
        </a:dk2>
        <a:lt2>
          <a:srgbClr val="808080"/>
        </a:lt2>
        <a:accent1>
          <a:srgbClr val="D7DFCF"/>
        </a:accent1>
        <a:accent2>
          <a:srgbClr val="661600"/>
        </a:accent2>
        <a:accent3>
          <a:srgbClr val="FFFFE7"/>
        </a:accent3>
        <a:accent4>
          <a:srgbClr val="000000"/>
        </a:accent4>
        <a:accent5>
          <a:srgbClr val="E8ECE4"/>
        </a:accent5>
        <a:accent6>
          <a:srgbClr val="5C1300"/>
        </a:accent6>
        <a:hlink>
          <a:srgbClr val="008000"/>
        </a:hlink>
        <a:folHlink>
          <a:srgbClr val="8000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431</TotalTime>
  <Words>1372</Words>
  <Application>Microsoft Office PowerPoint</Application>
  <PresentationFormat>Custom</PresentationFormat>
  <Paragraphs>551</Paragraphs>
  <Slides>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vt:i4>
      </vt:variant>
    </vt:vector>
  </HeadingPairs>
  <TitlesOfParts>
    <vt:vector size="10" baseType="lpstr">
      <vt:lpstr>Arial</vt:lpstr>
      <vt:lpstr>Arial Black</vt:lpstr>
      <vt:lpstr>Arial Narrow</vt:lpstr>
      <vt:lpstr>Calibri</vt:lpstr>
      <vt:lpstr>Times New Roman</vt:lpstr>
      <vt:lpstr>Wingdings</vt:lpstr>
      <vt:lpstr>Custom Design</vt:lpstr>
      <vt:lpstr>1_Custom Design</vt:lpstr>
      <vt:lpstr>2_Custom Design</vt:lpstr>
      <vt:lpstr>PowerPoint Presentation</vt:lpstr>
    </vt:vector>
  </TitlesOfParts>
  <Company>www.PosterPresentations.com</Company>
  <LinksUpToDate>false</LinksUpToDate>
  <SharedDoc>false</SharedDoc>
  <HyperlinkBase>http://www.posterpresentations.com</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48x36 Poster Template</dc:title>
  <dc:subject>Free PowerPoint poster templates</dc:subject>
  <dc:creator>A. Kotoulas</dc:creator>
  <cp:keywords>poster presentation, poster design, poster template</cp:keywords>
  <dc:description>Non-authorized printing of this poster template by any commercial printing service other than PosterPresentations.com is strictly prohibited._x000d__x000d_
Non-profit educational printing centers are exempt._x000d__x000d_
To obtain printing authorization call:_x000d__x000d_
1.866.649.3004_x000d__x000d_
_x000d__x000d_
© 2007 Canterbury Media Services, Inc</dc:description>
  <cp:lastModifiedBy>Abdur Razzak</cp:lastModifiedBy>
  <cp:revision>244</cp:revision>
  <dcterms:created xsi:type="dcterms:W3CDTF">2005-05-18T01:24:00Z</dcterms:created>
  <dcterms:modified xsi:type="dcterms:W3CDTF">2022-05-18T09:51:50Z</dcterms:modified>
  <cp:category>Powerpoint poster templates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4E71C98C8BE44A07A3DE5AED0551F6E4</vt:lpwstr>
  </property>
  <property fmtid="{D5CDD505-2E9C-101B-9397-08002B2CF9AE}" pid="3" name="KSOProductBuildVer">
    <vt:lpwstr>1033-11.2.0.10382</vt:lpwstr>
  </property>
</Properties>
</file>